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Lst>
  <p:notesMasterIdLst>
    <p:notesMasterId r:id="rId22"/>
  </p:notesMasterIdLst>
  <p:sldIdLst>
    <p:sldId id="256" r:id="rId5"/>
    <p:sldId id="284" r:id="rId6"/>
    <p:sldId id="285" r:id="rId7"/>
    <p:sldId id="261" r:id="rId8"/>
    <p:sldId id="286" r:id="rId9"/>
    <p:sldId id="287" r:id="rId10"/>
    <p:sldId id="288" r:id="rId11"/>
    <p:sldId id="289" r:id="rId12"/>
    <p:sldId id="290" r:id="rId13"/>
    <p:sldId id="269" r:id="rId14"/>
    <p:sldId id="292" r:id="rId15"/>
    <p:sldId id="291" r:id="rId16"/>
    <p:sldId id="293" r:id="rId17"/>
    <p:sldId id="294" r:id="rId18"/>
    <p:sldId id="295" r:id="rId19"/>
    <p:sldId id="296" r:id="rId20"/>
    <p:sldId id="297" r:id="rId21"/>
  </p:sldIdLst>
  <p:sldSz cx="9144000" cy="6858000" type="screen4x3"/>
  <p:notesSz cx="6858000" cy="9144000"/>
  <p:custDataLst>
    <p:tags r:id="rId23"/>
  </p:custDataLst>
  <p:defaultTextStyle>
    <a:defPPr>
      <a:defRPr lang="nb-NO"/>
    </a:defPPr>
    <a:lvl1pPr algn="l" rtl="0" fontAlgn="base">
      <a:spcBef>
        <a:spcPct val="20000"/>
      </a:spcBef>
      <a:spcAft>
        <a:spcPct val="0"/>
      </a:spcAft>
      <a:defRPr kern="1200">
        <a:solidFill>
          <a:schemeClr val="tx1"/>
        </a:solidFill>
        <a:latin typeface="Arial" charset="0"/>
        <a:ea typeface="+mn-ea"/>
        <a:cs typeface="+mn-cs"/>
      </a:defRPr>
    </a:lvl1pPr>
    <a:lvl2pPr marL="457200" algn="l" rtl="0" fontAlgn="base">
      <a:spcBef>
        <a:spcPct val="20000"/>
      </a:spcBef>
      <a:spcAft>
        <a:spcPct val="0"/>
      </a:spcAft>
      <a:defRPr kern="1200">
        <a:solidFill>
          <a:schemeClr val="tx1"/>
        </a:solidFill>
        <a:latin typeface="Arial" charset="0"/>
        <a:ea typeface="+mn-ea"/>
        <a:cs typeface="+mn-cs"/>
      </a:defRPr>
    </a:lvl2pPr>
    <a:lvl3pPr marL="914400" algn="l" rtl="0" fontAlgn="base">
      <a:spcBef>
        <a:spcPct val="20000"/>
      </a:spcBef>
      <a:spcAft>
        <a:spcPct val="0"/>
      </a:spcAft>
      <a:defRPr kern="1200">
        <a:solidFill>
          <a:schemeClr val="tx1"/>
        </a:solidFill>
        <a:latin typeface="Arial" charset="0"/>
        <a:ea typeface="+mn-ea"/>
        <a:cs typeface="+mn-cs"/>
      </a:defRPr>
    </a:lvl3pPr>
    <a:lvl4pPr marL="1371600" algn="l" rtl="0" fontAlgn="base">
      <a:spcBef>
        <a:spcPct val="20000"/>
      </a:spcBef>
      <a:spcAft>
        <a:spcPct val="0"/>
      </a:spcAft>
      <a:defRPr kern="1200">
        <a:solidFill>
          <a:schemeClr val="tx1"/>
        </a:solidFill>
        <a:latin typeface="Arial" charset="0"/>
        <a:ea typeface="+mn-ea"/>
        <a:cs typeface="+mn-cs"/>
      </a:defRPr>
    </a:lvl4pPr>
    <a:lvl5pPr marL="1828800" algn="l" rtl="0" fontAlgn="base">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852" autoAdjust="0"/>
  </p:normalViewPr>
  <p:slideViewPr>
    <p:cSldViewPr snapToGrid="0">
      <p:cViewPr varScale="1">
        <p:scale>
          <a:sx n="144" d="100"/>
          <a:sy n="144" d="100"/>
        </p:scale>
        <p:origin x="1632" y="12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nb-NO" altLang="nb-NO"/>
          </a:p>
        </p:txBody>
      </p:sp>
      <p:sp>
        <p:nvSpPr>
          <p:cNvPr id="2662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nb-NO" altLang="nb-NO"/>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b-NO" altLang="nb-NO" noProof="0"/>
              <a:t>Klikk for å redigere tekststiler i malen</a:t>
            </a:r>
          </a:p>
          <a:p>
            <a:pPr lvl="1"/>
            <a:r>
              <a:rPr lang="nb-NO" altLang="nb-NO" noProof="0"/>
              <a:t>Andre nivå</a:t>
            </a:r>
          </a:p>
          <a:p>
            <a:pPr lvl="2"/>
            <a:r>
              <a:rPr lang="nb-NO" altLang="nb-NO" noProof="0"/>
              <a:t>Tredje nivå</a:t>
            </a:r>
          </a:p>
          <a:p>
            <a:pPr lvl="3"/>
            <a:r>
              <a:rPr lang="nb-NO" altLang="nb-NO" noProof="0"/>
              <a:t>Fjerde nivå</a:t>
            </a:r>
          </a:p>
          <a:p>
            <a:pPr lvl="4"/>
            <a:r>
              <a:rPr lang="nb-NO" altLang="nb-NO" noProof="0"/>
              <a:t>Femte nivå</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nb-NO" altLang="nb-NO"/>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D9A4FED1-DBCA-4C8D-87E4-8C53138AA9D5}" type="slidenum">
              <a:rPr lang="nb-NO" altLang="nb-NO"/>
              <a:pPr>
                <a:defRPr/>
              </a:pPr>
              <a:t>‹#›</a:t>
            </a:fld>
            <a:endParaRPr lang="nb-NO" altLang="nb-NO"/>
          </a:p>
        </p:txBody>
      </p:sp>
    </p:spTree>
    <p:extLst>
      <p:ext uri="{BB962C8B-B14F-4D97-AF65-F5344CB8AC3E}">
        <p14:creationId xmlns:p14="http://schemas.microsoft.com/office/powerpoint/2010/main" val="26003830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2</a:t>
            </a:fld>
            <a:endParaRPr lang="nb-NO" altLang="nb-NO"/>
          </a:p>
        </p:txBody>
      </p:sp>
    </p:spTree>
    <p:extLst>
      <p:ext uri="{BB962C8B-B14F-4D97-AF65-F5344CB8AC3E}">
        <p14:creationId xmlns:p14="http://schemas.microsoft.com/office/powerpoint/2010/main" val="423259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13</a:t>
            </a:fld>
            <a:endParaRPr lang="nb-NO" altLang="nb-NO"/>
          </a:p>
        </p:txBody>
      </p:sp>
    </p:spTree>
    <p:extLst>
      <p:ext uri="{BB962C8B-B14F-4D97-AF65-F5344CB8AC3E}">
        <p14:creationId xmlns:p14="http://schemas.microsoft.com/office/powerpoint/2010/main" val="3916583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14</a:t>
            </a:fld>
            <a:endParaRPr lang="nb-NO" altLang="nb-NO"/>
          </a:p>
        </p:txBody>
      </p:sp>
    </p:spTree>
    <p:extLst>
      <p:ext uri="{BB962C8B-B14F-4D97-AF65-F5344CB8AC3E}">
        <p14:creationId xmlns:p14="http://schemas.microsoft.com/office/powerpoint/2010/main" val="3361196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Her forstått som kostnader</a:t>
            </a:r>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15</a:t>
            </a:fld>
            <a:endParaRPr lang="nb-NO" altLang="nb-NO"/>
          </a:p>
        </p:txBody>
      </p:sp>
    </p:spTree>
    <p:extLst>
      <p:ext uri="{BB962C8B-B14F-4D97-AF65-F5344CB8AC3E}">
        <p14:creationId xmlns:p14="http://schemas.microsoft.com/office/powerpoint/2010/main" val="1661406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Samarbeid med kommunen (deriblant skole og kulturskole) og med andre organisasjoner er også et viktig tiltak.</a:t>
            </a:r>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16</a:t>
            </a:fld>
            <a:endParaRPr lang="nb-NO" altLang="nb-NO"/>
          </a:p>
        </p:txBody>
      </p:sp>
    </p:spTree>
    <p:extLst>
      <p:ext uri="{BB962C8B-B14F-4D97-AF65-F5344CB8AC3E}">
        <p14:creationId xmlns:p14="http://schemas.microsoft.com/office/powerpoint/2010/main" val="2038511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effectLst/>
                <a:latin typeface="Times New Roman" panose="02020603050405020304" pitchFamily="18" charset="0"/>
                <a:ea typeface="Roboto Slab" pitchFamily="2" charset="0"/>
                <a:cs typeface="Arial" panose="020B0604020202020204" pitchFamily="34" charset="0"/>
              </a:rPr>
              <a:t>Avslutningsvis er det også viktig å merke seg at økonomi som barriere er vanskelig å måle, da de som opplever denne barrieren, velger bort noen fritidsaktiviteter til fordel for rimeligere aktiviteter eller ikke søker seg til noen aktivitet i utgangspunktet. Dette problemet kommer vi ikke utenom og er noe som både foreldrene og foreningene gir uttrykk for i våre undersøkelser.</a:t>
            </a:r>
            <a:endParaRPr lang="nb-NO" sz="1200" dirty="0"/>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17</a:t>
            </a:fld>
            <a:endParaRPr lang="nb-NO" altLang="nb-NO"/>
          </a:p>
        </p:txBody>
      </p:sp>
    </p:spTree>
    <p:extLst>
      <p:ext uri="{BB962C8B-B14F-4D97-AF65-F5344CB8AC3E}">
        <p14:creationId xmlns:p14="http://schemas.microsoft.com/office/powerpoint/2010/main" val="961789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3</a:t>
            </a:fld>
            <a:endParaRPr lang="nb-NO" altLang="nb-NO"/>
          </a:p>
        </p:txBody>
      </p:sp>
    </p:spTree>
    <p:extLst>
      <p:ext uri="{BB962C8B-B14F-4D97-AF65-F5344CB8AC3E}">
        <p14:creationId xmlns:p14="http://schemas.microsoft.com/office/powerpoint/2010/main" val="1717257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t>En ny ting ved vårt design er at vi ser på mange ulike kategorier av aktiviteter, men dermed blir ikke resultatene helt sammenliknbare med ungdata som ser på de største kategorien(e): kor, korps og orkester + kulturskole. Den sosiale gradienten er tydeligere når ser på ungdata . Vi gjenfinner ikke det samme mønsteret når også inkluderer f. eks. blant annet fantastiske fritidsinteresser og kulturarv. Verdt å ha i mente for resten av presentasjonen.</a:t>
            </a:r>
          </a:p>
          <a:p>
            <a:r>
              <a:rPr lang="nb-NO" sz="1200" dirty="0">
                <a:effectLst/>
                <a:latin typeface="Times New Roman" panose="02020603050405020304" pitchFamily="18" charset="0"/>
                <a:ea typeface="Roboto Slab" pitchFamily="2" charset="0"/>
              </a:rPr>
              <a:t>For å belyse synspunktene til barn og unge selv benytter vi oss av åpne svar fra Ung i Oslo-undersøkelsen fra 2023 om grunner til at unge har sluttet å drive med kulturaktiviteter. 14 667 ungdomsskoleelever og 10 595 elever på videregående skole i Oslo deltok i undersøkelsen. Halvparten av disse (12 631) fikk spørsmål 1) om de noen gang har drevet med organiserte kulturaktiviteter på fritiden, og 2) hvis de svarte «ja, tidligere», om hvilken kulturaktivitet og årsaker til at de sluttet. Spørsmålene, som er helt nye i 2023-utgaven av Ung i Oslo (Bakken, 2023), ble tatt med på initiativ fra ISF og har ikke blitt analysert tidligere. </a:t>
            </a:r>
            <a:endParaRPr lang="nb-NO" sz="1200" dirty="0"/>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4</a:t>
            </a:fld>
            <a:endParaRPr lang="nb-NO" altLang="nb-NO"/>
          </a:p>
        </p:txBody>
      </p:sp>
    </p:spTree>
    <p:extLst>
      <p:ext uri="{BB962C8B-B14F-4D97-AF65-F5344CB8AC3E}">
        <p14:creationId xmlns:p14="http://schemas.microsoft.com/office/powerpoint/2010/main" val="3484433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b-NO" sz="1200" dirty="0">
                <a:effectLst/>
                <a:latin typeface="Times New Roman" panose="02020603050405020304" pitchFamily="18" charset="0"/>
                <a:ea typeface="Roboto Slab" pitchFamily="2" charset="0"/>
              </a:rPr>
              <a:t>Viser til konkrete tall i rapporten for krever en del å formidle nyansene riktig her. </a:t>
            </a:r>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6</a:t>
            </a:fld>
            <a:endParaRPr lang="nb-NO" altLang="nb-NO"/>
          </a:p>
        </p:txBody>
      </p:sp>
    </p:spTree>
    <p:extLst>
      <p:ext uri="{BB962C8B-B14F-4D97-AF65-F5344CB8AC3E}">
        <p14:creationId xmlns:p14="http://schemas.microsoft.com/office/powerpoint/2010/main" val="3810055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b-NO" sz="1200" dirty="0"/>
              <a:t>Spurte også om foreldreinnsatsen var for høy. </a:t>
            </a:r>
            <a:r>
              <a:rPr lang="nb-NO" sz="1200" kern="100" dirty="0">
                <a:effectLst/>
                <a:latin typeface="Times New Roman" panose="02020603050405020304" pitchFamily="18" charset="0"/>
                <a:ea typeface="Roboto Slab" pitchFamily="2" charset="0"/>
                <a:cs typeface="Times New Roman" panose="02020603050405020304" pitchFamily="18" charset="0"/>
              </a:rPr>
              <a:t>Samlet sett ser kostnader ut til å bekymre foreldre med barn på kulturaktiviteter mer enn den frivillige innsatsen som kreves av dem. </a:t>
            </a:r>
            <a:r>
              <a:rPr lang="nb-NO" sz="1200" b="0" i="0" dirty="0">
                <a:solidFill>
                  <a:srgbClr val="212121"/>
                </a:solidFill>
                <a:effectLst/>
                <a:latin typeface="Calibri" panose="020F0502020204030204" pitchFamily="34" charset="0"/>
              </a:rPr>
              <a:t>Foreldre som har lavere husstandsinntekt opplever kostnader som en større byrde, enn de med høy inntekt.</a:t>
            </a:r>
            <a:endParaRPr lang="nb-NO" sz="1200" kern="100" dirty="0">
              <a:effectLst/>
              <a:latin typeface="Times New Roman" panose="02020603050405020304" pitchFamily="18" charset="0"/>
              <a:ea typeface="Roboto Slab" pitchFamily="2" charset="0"/>
              <a:cs typeface="Times New Roman" panose="02020603050405020304" pitchFamily="18" charset="0"/>
            </a:endParaRPr>
          </a:p>
          <a:p>
            <a:endParaRPr lang="nb-NO" dirty="0"/>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7</a:t>
            </a:fld>
            <a:endParaRPr lang="nb-NO" altLang="nb-NO"/>
          </a:p>
        </p:txBody>
      </p:sp>
    </p:spTree>
    <p:extLst>
      <p:ext uri="{BB962C8B-B14F-4D97-AF65-F5344CB8AC3E}">
        <p14:creationId xmlns:p14="http://schemas.microsoft.com/office/powerpoint/2010/main" val="304900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t>Når foreldre forklarer hvorfor de sier nei til en (ekstra) aktivitet, er kostnader en viktig årsak. Og for kulturaktiviteter spesifikt er (forventningen) om dugnadsinnsats viktig for </a:t>
            </a:r>
            <a:r>
              <a:rPr lang="nb-NO" sz="1200" dirty="0" err="1"/>
              <a:t>bortvalg</a:t>
            </a:r>
            <a:r>
              <a:rPr lang="nb-NO" sz="1200" dirty="0"/>
              <a:t>, mens det er knapt så viktig for andre fritidsaktiviteter. Samtidig ser vi at når de først er inne i aktivitet er ikke bekymringen om dugnad veldig markant.</a:t>
            </a:r>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8</a:t>
            </a:fld>
            <a:endParaRPr lang="nb-NO" altLang="nb-NO"/>
          </a:p>
        </p:txBody>
      </p:sp>
    </p:spTree>
    <p:extLst>
      <p:ext uri="{BB962C8B-B14F-4D97-AF65-F5344CB8AC3E}">
        <p14:creationId xmlns:p14="http://schemas.microsoft.com/office/powerpoint/2010/main" val="3512706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Deler også på kategori i rapporten. </a:t>
            </a:r>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9</a:t>
            </a:fld>
            <a:endParaRPr lang="nb-NO" altLang="nb-NO"/>
          </a:p>
        </p:txBody>
      </p:sp>
    </p:spTree>
    <p:extLst>
      <p:ext uri="{BB962C8B-B14F-4D97-AF65-F5344CB8AC3E}">
        <p14:creationId xmlns:p14="http://schemas.microsoft.com/office/powerpoint/2010/main" val="485945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t>Selv om det fortsatt er relativt få som nevner det, så er det nesten seks ganger flere ungdommer fra familier med lav sosioøkonomisk status som sier at kulturaktiviteten de drev med, ble for dyr, sammenliknet med ungdommer fra familier med høy sosioøkonomisk status, og også over tre ganger så mange sammenliknet med familier med middels sosioøkonomisk status.</a:t>
            </a:r>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10</a:t>
            </a:fld>
            <a:endParaRPr lang="nb-NO" altLang="nb-NO"/>
          </a:p>
        </p:txBody>
      </p:sp>
    </p:spTree>
    <p:extLst>
      <p:ext uri="{BB962C8B-B14F-4D97-AF65-F5344CB8AC3E}">
        <p14:creationId xmlns:p14="http://schemas.microsoft.com/office/powerpoint/2010/main" val="640697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a:defRPr/>
            </a:pPr>
            <a:fld id="{D9A4FED1-DBCA-4C8D-87E4-8C53138AA9D5}" type="slidenum">
              <a:rPr lang="nb-NO" altLang="nb-NO" smtClean="0"/>
              <a:pPr>
                <a:defRPr/>
              </a:pPr>
              <a:t>12</a:t>
            </a:fld>
            <a:endParaRPr lang="nb-NO" altLang="nb-NO"/>
          </a:p>
        </p:txBody>
      </p:sp>
    </p:spTree>
    <p:extLst>
      <p:ext uri="{BB962C8B-B14F-4D97-AF65-F5344CB8AC3E}">
        <p14:creationId xmlns:p14="http://schemas.microsoft.com/office/powerpoint/2010/main" val="30870825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pic>
        <p:nvPicPr>
          <p:cNvPr id="4" name="Picture 14" descr="ppt bakgrun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Rectangle 3"/>
          <p:cNvSpPr>
            <a:spLocks noGrp="1" noChangeArrowheads="1"/>
          </p:cNvSpPr>
          <p:nvPr>
            <p:ph type="ctrTitle"/>
          </p:nvPr>
        </p:nvSpPr>
        <p:spPr>
          <a:xfrm>
            <a:off x="658813" y="1763713"/>
            <a:ext cx="7772400" cy="1363662"/>
          </a:xfrm>
        </p:spPr>
        <p:txBody>
          <a:bodyPr/>
          <a:lstStyle>
            <a:lvl1pPr algn="ctr">
              <a:defRPr sz="6000"/>
            </a:lvl1pPr>
          </a:lstStyle>
          <a:p>
            <a:pPr lvl="0"/>
            <a:r>
              <a:rPr lang="nb-NO" altLang="nb-NO" noProof="0"/>
              <a:t>Klikk for å redigere tittelstil</a:t>
            </a:r>
          </a:p>
        </p:txBody>
      </p:sp>
      <p:sp>
        <p:nvSpPr>
          <p:cNvPr id="80900" name="Rectangle 4"/>
          <p:cNvSpPr>
            <a:spLocks noGrp="1" noChangeArrowheads="1"/>
          </p:cNvSpPr>
          <p:nvPr>
            <p:ph type="subTitle" idx="1"/>
          </p:nvPr>
        </p:nvSpPr>
        <p:spPr>
          <a:xfrm>
            <a:off x="1371600" y="3470275"/>
            <a:ext cx="6400800" cy="1752600"/>
          </a:xfrm>
        </p:spPr>
        <p:txBody>
          <a:bodyPr/>
          <a:lstStyle>
            <a:lvl1pPr algn="ctr">
              <a:defRPr/>
            </a:lvl1pPr>
          </a:lstStyle>
          <a:p>
            <a:pPr lvl="0"/>
            <a:r>
              <a:rPr lang="nb-NO" altLang="nb-NO" noProof="0"/>
              <a:t>Klikk for å redigere undertittelstil i malen</a:t>
            </a:r>
          </a:p>
        </p:txBody>
      </p:sp>
      <p:pic>
        <p:nvPicPr>
          <p:cNvPr id="6" name="Bild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6743" y="6086585"/>
            <a:ext cx="943525" cy="269480"/>
          </a:xfrm>
          <a:prstGeom prst="rect">
            <a:avLst/>
          </a:prstGeom>
        </p:spPr>
      </p:pic>
      <p:pic>
        <p:nvPicPr>
          <p:cNvPr id="7" name="Bild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2829" y="5895522"/>
            <a:ext cx="921085" cy="460543"/>
          </a:xfrm>
          <a:prstGeom prst="rect">
            <a:avLst/>
          </a:prstGeom>
        </p:spPr>
      </p:pic>
    </p:spTree>
    <p:extLst>
      <p:ext uri="{BB962C8B-B14F-4D97-AF65-F5344CB8AC3E}">
        <p14:creationId xmlns:p14="http://schemas.microsoft.com/office/powerpoint/2010/main" val="337733677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955448360"/>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438900" y="890588"/>
            <a:ext cx="1852613" cy="5083175"/>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881063" y="890588"/>
            <a:ext cx="5405437" cy="5083175"/>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223252778"/>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nnhold">
    <p:spTree>
      <p:nvGrpSpPr>
        <p:cNvPr id="1" name=""/>
        <p:cNvGrpSpPr/>
        <p:nvPr/>
      </p:nvGrpSpPr>
      <p:grpSpPr>
        <a:xfrm>
          <a:off x="0" y="0"/>
          <a:ext cx="0" cy="0"/>
          <a:chOff x="0" y="0"/>
          <a:chExt cx="0" cy="0"/>
        </a:xfrm>
      </p:grpSpPr>
      <p:sp>
        <p:nvSpPr>
          <p:cNvPr id="2" name="Plassholder for innhold 1"/>
          <p:cNvSpPr>
            <a:spLocks noGrp="1"/>
          </p:cNvSpPr>
          <p:nvPr>
            <p:ph/>
          </p:nvPr>
        </p:nvSpPr>
        <p:spPr>
          <a:xfrm>
            <a:off x="881063" y="890588"/>
            <a:ext cx="7410450" cy="5083175"/>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223972188"/>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tel, tekst og utklipp">
    <p:spTree>
      <p:nvGrpSpPr>
        <p:cNvPr id="1" name=""/>
        <p:cNvGrpSpPr/>
        <p:nvPr/>
      </p:nvGrpSpPr>
      <p:grpSpPr>
        <a:xfrm>
          <a:off x="0" y="0"/>
          <a:ext cx="0" cy="0"/>
          <a:chOff x="0" y="0"/>
          <a:chExt cx="0" cy="0"/>
        </a:xfrm>
      </p:grpSpPr>
      <p:sp>
        <p:nvSpPr>
          <p:cNvPr id="2" name="Tittel 1"/>
          <p:cNvSpPr>
            <a:spLocks noGrp="1"/>
          </p:cNvSpPr>
          <p:nvPr>
            <p:ph type="title"/>
          </p:nvPr>
        </p:nvSpPr>
        <p:spPr>
          <a:xfrm>
            <a:off x="890588" y="890588"/>
            <a:ext cx="7399337" cy="1143000"/>
          </a:xfrm>
        </p:spPr>
        <p:txBody>
          <a:bodyPr/>
          <a:lstStyle/>
          <a:p>
            <a:r>
              <a:rPr lang="nb-NO"/>
              <a:t>Klikk for å redigere tittelstil</a:t>
            </a:r>
          </a:p>
        </p:txBody>
      </p:sp>
      <p:sp>
        <p:nvSpPr>
          <p:cNvPr id="3" name="Plassholder for tekst 2"/>
          <p:cNvSpPr>
            <a:spLocks noGrp="1"/>
          </p:cNvSpPr>
          <p:nvPr>
            <p:ph type="body" sz="half" idx="1"/>
          </p:nvPr>
        </p:nvSpPr>
        <p:spPr>
          <a:xfrm>
            <a:off x="881063" y="2182813"/>
            <a:ext cx="3629025" cy="3790950"/>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utklipp 3"/>
          <p:cNvSpPr>
            <a:spLocks noGrp="1"/>
          </p:cNvSpPr>
          <p:nvPr>
            <p:ph type="clipArt" sz="half" idx="2"/>
          </p:nvPr>
        </p:nvSpPr>
        <p:spPr>
          <a:xfrm>
            <a:off x="4662488" y="2182813"/>
            <a:ext cx="3629025" cy="3790950"/>
          </a:xfrm>
        </p:spPr>
        <p:txBody>
          <a:bodyPr/>
          <a:lstStyle/>
          <a:p>
            <a:pPr lvl="0"/>
            <a:r>
              <a:rPr lang="nb-NO" noProof="0"/>
              <a:t>Klikk ikonet for å legge til bildet fra Internett</a:t>
            </a:r>
          </a:p>
        </p:txBody>
      </p:sp>
    </p:spTree>
    <p:extLst>
      <p:ext uri="{BB962C8B-B14F-4D97-AF65-F5344CB8AC3E}">
        <p14:creationId xmlns:p14="http://schemas.microsoft.com/office/powerpoint/2010/main" val="4071392744"/>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477015965"/>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a:t>Klikk for å redigere tittelstil</a:t>
            </a:r>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a:t>Rediger tekststiler i malen</a:t>
            </a:r>
          </a:p>
        </p:txBody>
      </p:sp>
    </p:spTree>
    <p:extLst>
      <p:ext uri="{BB962C8B-B14F-4D97-AF65-F5344CB8AC3E}">
        <p14:creationId xmlns:p14="http://schemas.microsoft.com/office/powerpoint/2010/main" val="2890867287"/>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881063" y="2182813"/>
            <a:ext cx="3629025" cy="3790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4662488" y="2182813"/>
            <a:ext cx="3629025" cy="3790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042561864"/>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620699594"/>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2654714801"/>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8244558"/>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Rediger tekststiler i malen</a:t>
            </a:r>
          </a:p>
        </p:txBody>
      </p:sp>
    </p:spTree>
    <p:extLst>
      <p:ext uri="{BB962C8B-B14F-4D97-AF65-F5344CB8AC3E}">
        <p14:creationId xmlns:p14="http://schemas.microsoft.com/office/powerpoint/2010/main" val="2504120116"/>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b-NO" noProof="0"/>
              <a:t>Klikk ikonet for å legge til et bilde</a:t>
            </a:r>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Rediger tekststiler i malen</a:t>
            </a:r>
          </a:p>
        </p:txBody>
      </p:sp>
    </p:spTree>
    <p:extLst>
      <p:ext uri="{BB962C8B-B14F-4D97-AF65-F5344CB8AC3E}">
        <p14:creationId xmlns:p14="http://schemas.microsoft.com/office/powerpoint/2010/main" val="722365037"/>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0" descr="ppt bakgrunn"/>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4"/>
          <p:cNvSpPr>
            <a:spLocks noGrp="1" noChangeArrowheads="1"/>
          </p:cNvSpPr>
          <p:nvPr>
            <p:ph type="title"/>
          </p:nvPr>
        </p:nvSpPr>
        <p:spPr bwMode="auto">
          <a:xfrm>
            <a:off x="890588" y="890588"/>
            <a:ext cx="73993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b-NO" altLang="nb-NO"/>
              <a:t>Klikk for å redigere tittelstil</a:t>
            </a:r>
          </a:p>
        </p:txBody>
      </p:sp>
      <p:sp>
        <p:nvSpPr>
          <p:cNvPr id="1029" name="Rectangle 5"/>
          <p:cNvSpPr>
            <a:spLocks noGrp="1" noChangeArrowheads="1"/>
          </p:cNvSpPr>
          <p:nvPr>
            <p:ph type="body" idx="1"/>
          </p:nvPr>
        </p:nvSpPr>
        <p:spPr bwMode="auto">
          <a:xfrm>
            <a:off x="881063" y="2182813"/>
            <a:ext cx="7410450" cy="379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b-NO" altLang="nb-NO"/>
              <a:t>Klikk for å redigere tekststiler i malen</a:t>
            </a:r>
          </a:p>
          <a:p>
            <a:pPr lvl="1"/>
            <a:r>
              <a:rPr lang="nb-NO" altLang="nb-NO"/>
              <a:t>Andre nivå</a:t>
            </a:r>
          </a:p>
          <a:p>
            <a:pPr lvl="2"/>
            <a:r>
              <a:rPr lang="nb-NO" altLang="nb-NO"/>
              <a:t>Tredje nivå</a:t>
            </a:r>
          </a:p>
        </p:txBody>
      </p:sp>
      <p:pic>
        <p:nvPicPr>
          <p:cNvPr id="2" name="Bilde 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266743" y="6086585"/>
            <a:ext cx="943525" cy="269480"/>
          </a:xfrm>
          <a:prstGeom prst="rect">
            <a:avLst/>
          </a:prstGeom>
        </p:spPr>
      </p:pic>
      <p:pic>
        <p:nvPicPr>
          <p:cNvPr id="3" name="Bilde 2"/>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72829" y="5895522"/>
            <a:ext cx="921085" cy="460543"/>
          </a:xfrm>
          <a:prstGeom prst="rect">
            <a:avLst/>
          </a:prstGeom>
        </p:spPr>
      </p:pic>
    </p:spTree>
  </p:cSld>
  <p:clrMap bg1="lt1" tx1="dk1" bg2="lt2" tx2="dk2" accent1="accent1" accent2="accent2" accent3="accent3" accent4="accent4" accent5="accent5" accent6="accent6" hlink="hlink" folHlink="folHlink"/>
  <p:sldLayoutIdLst>
    <p:sldLayoutId id="2147483679"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Lst>
  <p:transition spd="slow"/>
  <p:txStyles>
    <p:titleStyle>
      <a:lvl1pPr algn="l" rtl="0" eaLnBrk="1" fontAlgn="base" hangingPunct="1">
        <a:spcBef>
          <a:spcPct val="0"/>
        </a:spcBef>
        <a:spcAft>
          <a:spcPct val="0"/>
        </a:spcAft>
        <a:defRPr sz="4500">
          <a:solidFill>
            <a:schemeClr val="tx2"/>
          </a:solidFill>
          <a:latin typeface="+mj-lt"/>
          <a:ea typeface="+mj-ea"/>
          <a:cs typeface="+mj-cs"/>
        </a:defRPr>
      </a:lvl1pPr>
      <a:lvl2pPr algn="l" rtl="0" eaLnBrk="1" fontAlgn="base" hangingPunct="1">
        <a:spcBef>
          <a:spcPct val="0"/>
        </a:spcBef>
        <a:spcAft>
          <a:spcPct val="0"/>
        </a:spcAft>
        <a:defRPr sz="4500">
          <a:solidFill>
            <a:schemeClr val="tx2"/>
          </a:solidFill>
          <a:latin typeface="Arial" charset="0"/>
        </a:defRPr>
      </a:lvl2pPr>
      <a:lvl3pPr algn="l" rtl="0" eaLnBrk="1" fontAlgn="base" hangingPunct="1">
        <a:spcBef>
          <a:spcPct val="0"/>
        </a:spcBef>
        <a:spcAft>
          <a:spcPct val="0"/>
        </a:spcAft>
        <a:defRPr sz="4500">
          <a:solidFill>
            <a:schemeClr val="tx2"/>
          </a:solidFill>
          <a:latin typeface="Arial" charset="0"/>
        </a:defRPr>
      </a:lvl3pPr>
      <a:lvl4pPr algn="l" rtl="0" eaLnBrk="1" fontAlgn="base" hangingPunct="1">
        <a:spcBef>
          <a:spcPct val="0"/>
        </a:spcBef>
        <a:spcAft>
          <a:spcPct val="0"/>
        </a:spcAft>
        <a:defRPr sz="4500">
          <a:solidFill>
            <a:schemeClr val="tx2"/>
          </a:solidFill>
          <a:latin typeface="Arial" charset="0"/>
        </a:defRPr>
      </a:lvl4pPr>
      <a:lvl5pPr algn="l" rtl="0" eaLnBrk="1" fontAlgn="base" hangingPunct="1">
        <a:spcBef>
          <a:spcPct val="0"/>
        </a:spcBef>
        <a:spcAft>
          <a:spcPct val="0"/>
        </a:spcAft>
        <a:defRPr sz="4500">
          <a:solidFill>
            <a:schemeClr val="tx2"/>
          </a:solidFill>
          <a:latin typeface="Arial" charset="0"/>
        </a:defRPr>
      </a:lvl5pPr>
      <a:lvl6pPr marL="457200" algn="l" rtl="0" eaLnBrk="1" fontAlgn="base" hangingPunct="1">
        <a:spcBef>
          <a:spcPct val="0"/>
        </a:spcBef>
        <a:spcAft>
          <a:spcPct val="0"/>
        </a:spcAft>
        <a:defRPr sz="4500">
          <a:solidFill>
            <a:schemeClr val="tx2"/>
          </a:solidFill>
          <a:latin typeface="Arial" charset="0"/>
        </a:defRPr>
      </a:lvl6pPr>
      <a:lvl7pPr marL="914400" algn="l" rtl="0" eaLnBrk="1" fontAlgn="base" hangingPunct="1">
        <a:spcBef>
          <a:spcPct val="0"/>
        </a:spcBef>
        <a:spcAft>
          <a:spcPct val="0"/>
        </a:spcAft>
        <a:defRPr sz="4500">
          <a:solidFill>
            <a:schemeClr val="tx2"/>
          </a:solidFill>
          <a:latin typeface="Arial" charset="0"/>
        </a:defRPr>
      </a:lvl7pPr>
      <a:lvl8pPr marL="1371600" algn="l" rtl="0" eaLnBrk="1" fontAlgn="base" hangingPunct="1">
        <a:spcBef>
          <a:spcPct val="0"/>
        </a:spcBef>
        <a:spcAft>
          <a:spcPct val="0"/>
        </a:spcAft>
        <a:defRPr sz="4500">
          <a:solidFill>
            <a:schemeClr val="tx2"/>
          </a:solidFill>
          <a:latin typeface="Arial" charset="0"/>
        </a:defRPr>
      </a:lvl8pPr>
      <a:lvl9pPr marL="1828800" algn="l" rtl="0" eaLnBrk="1" fontAlgn="base" hangingPunct="1">
        <a:spcBef>
          <a:spcPct val="0"/>
        </a:spcBef>
        <a:spcAft>
          <a:spcPct val="0"/>
        </a:spcAft>
        <a:defRPr sz="4500">
          <a:solidFill>
            <a:schemeClr val="tx2"/>
          </a:solidFill>
          <a:latin typeface="Arial" charset="0"/>
        </a:defRPr>
      </a:lvl9pPr>
    </p:titleStyle>
    <p:bodyStyle>
      <a:lvl1pPr algn="l" rtl="0" eaLnBrk="1" fontAlgn="base" hangingPunct="1">
        <a:spcBef>
          <a:spcPct val="20000"/>
        </a:spcBef>
        <a:spcAft>
          <a:spcPct val="50000"/>
        </a:spcAft>
        <a:defRPr sz="2000">
          <a:solidFill>
            <a:schemeClr val="tx1"/>
          </a:solidFill>
          <a:latin typeface="+mn-lt"/>
          <a:ea typeface="+mn-ea"/>
          <a:cs typeface="+mn-cs"/>
        </a:defRPr>
      </a:lvl1pPr>
      <a:lvl2pPr marL="631825" indent="-185738" algn="l" rtl="0" eaLnBrk="1" fontAlgn="base" hangingPunct="1">
        <a:spcBef>
          <a:spcPct val="20000"/>
        </a:spcBef>
        <a:spcAft>
          <a:spcPct val="0"/>
        </a:spcAft>
        <a:buClr>
          <a:schemeClr val="tx1"/>
        </a:buClr>
        <a:buSzPct val="90000"/>
        <a:buFont typeface="Wingdings" pitchFamily="2" charset="2"/>
        <a:buChar char="§"/>
        <a:defRPr>
          <a:solidFill>
            <a:schemeClr val="tx1"/>
          </a:solidFill>
          <a:latin typeface="+mn-lt"/>
        </a:defRPr>
      </a:lvl2pPr>
      <a:lvl3pPr marL="893763" indent="-1588" algn="l" rtl="0" eaLnBrk="1" fontAlgn="base" hangingPunct="1">
        <a:spcBef>
          <a:spcPct val="20000"/>
        </a:spcBef>
        <a:spcAft>
          <a:spcPct val="0"/>
        </a:spcAft>
        <a:buClr>
          <a:schemeClr val="tx1"/>
        </a:buClr>
        <a:buSzPct val="90000"/>
        <a:buFont typeface="Wingdings" pitchFamily="2" charset="2"/>
        <a:buChar char="§"/>
        <a:defRPr sz="16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1895303"/>
            <a:ext cx="7772400" cy="1707202"/>
          </a:xfrm>
        </p:spPr>
        <p:txBody>
          <a:bodyPr/>
          <a:lstStyle/>
          <a:p>
            <a:br>
              <a:rPr lang="nb-NO" altLang="nb-NO" dirty="0"/>
            </a:br>
            <a:br>
              <a:rPr lang="nb-NO" altLang="nb-NO" dirty="0"/>
            </a:br>
            <a:r>
              <a:rPr lang="nb-NO" altLang="nb-NO" sz="4000" dirty="0"/>
              <a:t>Økonomiske barrierer for barn og unges deltakelse i kulturfrivilligheten </a:t>
            </a:r>
            <a:br>
              <a:rPr lang="nb-NO" altLang="nb-NO" dirty="0"/>
            </a:br>
            <a:br>
              <a:rPr lang="nb-NO" altLang="nb-NO" dirty="0"/>
            </a:br>
            <a:br>
              <a:rPr lang="nb-NO" altLang="nb-NO" dirty="0"/>
            </a:br>
            <a:r>
              <a:rPr lang="nb-NO" altLang="nb-NO" sz="2000" i="1" dirty="0"/>
              <a:t>Kulturalliansens medlemsmøte, 8.11.2024</a:t>
            </a:r>
            <a:br>
              <a:rPr lang="nb-NO" altLang="nb-NO" dirty="0"/>
            </a:br>
            <a:endParaRPr lang="nb-NO" altLang="nb-NO" dirty="0"/>
          </a:p>
        </p:txBody>
      </p:sp>
      <p:sp>
        <p:nvSpPr>
          <p:cNvPr id="4099" name="Rectangle 3"/>
          <p:cNvSpPr>
            <a:spLocks noGrp="1" noChangeArrowheads="1"/>
          </p:cNvSpPr>
          <p:nvPr>
            <p:ph type="subTitle" idx="1"/>
          </p:nvPr>
        </p:nvSpPr>
        <p:spPr>
          <a:xfrm>
            <a:off x="1238596" y="3602504"/>
            <a:ext cx="6400800" cy="618564"/>
          </a:xfrm>
        </p:spPr>
        <p:txBody>
          <a:bodyPr/>
          <a:lstStyle/>
          <a:p>
            <a:r>
              <a:rPr lang="en-US" altLang="nb-NO" dirty="0"/>
              <a:t>Vibeke Wøien Hansen, Daniel Stoltenberg, Øyvind Bugge Solheim og Mads Thau</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72330" y="595011"/>
            <a:ext cx="7399337" cy="1143000"/>
          </a:xfrm>
        </p:spPr>
        <p:txBody>
          <a:bodyPr/>
          <a:lstStyle/>
          <a:p>
            <a:r>
              <a:rPr lang="nb-NO" sz="2800" b="1" dirty="0"/>
              <a:t>Økonomi som særlig barriere: </a:t>
            </a:r>
            <a:r>
              <a:rPr lang="nb-NO" sz="2800" dirty="0">
                <a:effectLst/>
                <a:ea typeface="Roboto Slab" pitchFamily="2" charset="0"/>
                <a:cs typeface="Times New Roman" panose="02020603050405020304" pitchFamily="18" charset="0"/>
              </a:rPr>
              <a:t>Årsaker til å slutte på kulturaktivitet etter sosioøkonomisk bakgrunn (Ung i Oslo)</a:t>
            </a:r>
            <a:endParaRPr lang="nb-NO" sz="2800" dirty="0"/>
          </a:p>
        </p:txBody>
      </p:sp>
      <p:sp>
        <p:nvSpPr>
          <p:cNvPr id="3" name="Plassholder for innhold 2"/>
          <p:cNvSpPr>
            <a:spLocks noGrp="1"/>
          </p:cNvSpPr>
          <p:nvPr>
            <p:ph idx="1"/>
          </p:nvPr>
        </p:nvSpPr>
        <p:spPr>
          <a:xfrm>
            <a:off x="677424" y="1120587"/>
            <a:ext cx="7399337" cy="4751293"/>
          </a:xfrm>
        </p:spPr>
        <p:txBody>
          <a:bodyPr/>
          <a:lstStyle/>
          <a:p>
            <a:pPr marL="514350" indent="-514350">
              <a:buFont typeface="Arial" panose="020B0604020202020204" pitchFamily="34" charset="0"/>
              <a:buChar char="•"/>
            </a:pPr>
            <a:endParaRPr lang="nb-NO" dirty="0"/>
          </a:p>
          <a:p>
            <a:endParaRPr lang="nb-NO" dirty="0"/>
          </a:p>
        </p:txBody>
      </p:sp>
      <p:pic>
        <p:nvPicPr>
          <p:cNvPr id="4" name="Bilde 3">
            <a:extLst>
              <a:ext uri="{FF2B5EF4-FFF2-40B4-BE49-F238E27FC236}">
                <a16:creationId xmlns:a16="http://schemas.microsoft.com/office/drawing/2014/main" id="{6BCF5592-F4AD-A7DA-C6C8-FB5A84FF667A}"/>
              </a:ext>
            </a:extLst>
          </p:cNvPr>
          <p:cNvPicPr>
            <a:picLocks noChangeAspect="1"/>
          </p:cNvPicPr>
          <p:nvPr/>
        </p:nvPicPr>
        <p:blipFill>
          <a:blip r:embed="rId3"/>
          <a:stretch>
            <a:fillRect/>
          </a:stretch>
        </p:blipFill>
        <p:spPr>
          <a:xfrm>
            <a:off x="1907816" y="1921464"/>
            <a:ext cx="5328366" cy="3999323"/>
          </a:xfrm>
          <a:prstGeom prst="rect">
            <a:avLst/>
          </a:prstGeom>
        </p:spPr>
      </p:pic>
    </p:spTree>
    <p:extLst>
      <p:ext uri="{BB962C8B-B14F-4D97-AF65-F5344CB8AC3E}">
        <p14:creationId xmlns:p14="http://schemas.microsoft.com/office/powerpoint/2010/main" val="2613797000"/>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99F29C8-8652-3BC8-9D01-21C45FAD89C6}"/>
              </a:ext>
            </a:extLst>
          </p:cNvPr>
          <p:cNvSpPr>
            <a:spLocks noGrp="1"/>
          </p:cNvSpPr>
          <p:nvPr>
            <p:ph type="title"/>
          </p:nvPr>
        </p:nvSpPr>
        <p:spPr/>
        <p:txBody>
          <a:bodyPr/>
          <a:lstStyle/>
          <a:p>
            <a:r>
              <a:rPr lang="nb-NO" dirty="0"/>
              <a:t>Fra intervjuene</a:t>
            </a:r>
          </a:p>
        </p:txBody>
      </p:sp>
      <p:sp>
        <p:nvSpPr>
          <p:cNvPr id="3" name="Plassholder for innhold 2">
            <a:extLst>
              <a:ext uri="{FF2B5EF4-FFF2-40B4-BE49-F238E27FC236}">
                <a16:creationId xmlns:a16="http://schemas.microsoft.com/office/drawing/2014/main" id="{66F44998-900C-D2DE-077F-6303AE8FB4BA}"/>
              </a:ext>
            </a:extLst>
          </p:cNvPr>
          <p:cNvSpPr>
            <a:spLocks noGrp="1"/>
          </p:cNvSpPr>
          <p:nvPr>
            <p:ph idx="1"/>
          </p:nvPr>
        </p:nvSpPr>
        <p:spPr>
          <a:xfrm>
            <a:off x="866775" y="1983760"/>
            <a:ext cx="7410450" cy="4056256"/>
          </a:xfrm>
        </p:spPr>
        <p:txBody>
          <a:bodyPr/>
          <a:lstStyle/>
          <a:p>
            <a:r>
              <a:rPr lang="nb-NO" i="1" dirty="0"/>
              <a:t>Hvis de ikke vil spille lenger, slutter vi, men det er ikke på grunn av kostnader og innsatser.</a:t>
            </a:r>
          </a:p>
          <a:p>
            <a:r>
              <a:rPr lang="nb-NO" i="1" dirty="0"/>
              <a:t>Gjør nok dessverre det for dem som har veldig lite, men er ikke en barriere i seg selv: inngangsbilletten er ganske lav. Lav egenandel til fordel for at flere kan bidra til felles dugnadsinnsats. Så økonomien skal ikke styre: de som opplever det som en barriere, gjør det nok uansett hvor de ville vært.</a:t>
            </a:r>
          </a:p>
          <a:p>
            <a:r>
              <a:rPr lang="nb-NO" i="1" dirty="0"/>
              <a:t>Den største barrieren er at relevante målgrupper ikke kjenner tilbudet. Vi er synlige blant eldre med interesse for husflid og håndverk, men er lite kjent som et fritidstilbud blant barn og unge.</a:t>
            </a:r>
          </a:p>
        </p:txBody>
      </p:sp>
    </p:spTree>
    <p:extLst>
      <p:ext uri="{BB962C8B-B14F-4D97-AF65-F5344CB8AC3E}">
        <p14:creationId xmlns:p14="http://schemas.microsoft.com/office/powerpoint/2010/main" val="2158196084"/>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17AA187-0FD5-9117-73C2-DA2F21DF7903}"/>
              </a:ext>
            </a:extLst>
          </p:cNvPr>
          <p:cNvSpPr>
            <a:spLocks noGrp="1"/>
          </p:cNvSpPr>
          <p:nvPr>
            <p:ph type="title"/>
          </p:nvPr>
        </p:nvSpPr>
        <p:spPr/>
        <p:txBody>
          <a:bodyPr/>
          <a:lstStyle/>
          <a:p>
            <a:r>
              <a:rPr lang="nb-NO" dirty="0"/>
              <a:t>Tilskudd og tiltak i organisert kulturfrivillighet</a:t>
            </a:r>
          </a:p>
        </p:txBody>
      </p:sp>
      <p:sp>
        <p:nvSpPr>
          <p:cNvPr id="3" name="Plassholder for innhold 2">
            <a:extLst>
              <a:ext uri="{FF2B5EF4-FFF2-40B4-BE49-F238E27FC236}">
                <a16:creationId xmlns:a16="http://schemas.microsoft.com/office/drawing/2014/main" id="{51C89813-AD02-0F8A-B541-CE4B9BEC2B39}"/>
              </a:ext>
            </a:extLst>
          </p:cNvPr>
          <p:cNvSpPr>
            <a:spLocks noGrp="1"/>
          </p:cNvSpPr>
          <p:nvPr>
            <p:ph idx="1"/>
          </p:nvPr>
        </p:nvSpPr>
        <p:spPr/>
        <p:txBody>
          <a:bodyPr/>
          <a:lstStyle/>
          <a:p>
            <a:pPr marL="342900" indent="-342900">
              <a:buFont typeface="Arial" panose="020B0604020202020204" pitchFamily="34" charset="0"/>
              <a:buChar char="•"/>
            </a:pPr>
            <a:r>
              <a:rPr lang="nb-NO" dirty="0"/>
              <a:t>I de kvantitative dataene er det ikke et entydig mønster mellom omfang av tiltak og mottak av tilskudd til barn og unge på tvers av kategoriene.</a:t>
            </a:r>
          </a:p>
          <a:p>
            <a:pPr marL="342900" indent="-342900">
              <a:buFont typeface="Arial" panose="020B0604020202020204" pitchFamily="34" charset="0"/>
              <a:buChar char="•"/>
            </a:pPr>
            <a:r>
              <a:rPr lang="nb-NO" dirty="0"/>
              <a:t>De kvalitative dataene viser en tydelig tendens til at tilskudd påvirker deltakelseskostnadene og også resulterer i kostnadsreduserende tiltak.</a:t>
            </a:r>
          </a:p>
          <a:p>
            <a:pPr marL="342900" indent="-342900">
              <a:buFont typeface="Arial" panose="020B0604020202020204" pitchFamily="34" charset="0"/>
              <a:buChar char="•"/>
            </a:pPr>
            <a:r>
              <a:rPr lang="nb-NO" dirty="0"/>
              <a:t>Samtidig bidrar foreldreinnsats og gode ordninger for lån/leie av kommunale lokaler til å holde kostnadene nede. </a:t>
            </a:r>
          </a:p>
          <a:p>
            <a:endParaRPr lang="nb-NO" i="1" dirty="0"/>
          </a:p>
          <a:p>
            <a:endParaRPr lang="nb-NO" i="1" dirty="0"/>
          </a:p>
          <a:p>
            <a:endParaRPr lang="nb-NO" i="1" dirty="0"/>
          </a:p>
        </p:txBody>
      </p:sp>
    </p:spTree>
    <p:extLst>
      <p:ext uri="{BB962C8B-B14F-4D97-AF65-F5344CB8AC3E}">
        <p14:creationId xmlns:p14="http://schemas.microsoft.com/office/powerpoint/2010/main" val="3254233775"/>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336435D-5DE2-53A9-2632-CBE21A8B278C}"/>
              </a:ext>
            </a:extLst>
          </p:cNvPr>
          <p:cNvSpPr>
            <a:spLocks noGrp="1"/>
          </p:cNvSpPr>
          <p:nvPr>
            <p:ph type="title"/>
          </p:nvPr>
        </p:nvSpPr>
        <p:spPr/>
        <p:txBody>
          <a:bodyPr/>
          <a:lstStyle/>
          <a:p>
            <a:r>
              <a:rPr lang="nb-NO" dirty="0"/>
              <a:t>Fra intervjuene</a:t>
            </a:r>
          </a:p>
        </p:txBody>
      </p:sp>
      <p:sp>
        <p:nvSpPr>
          <p:cNvPr id="3" name="Plassholder for innhold 2">
            <a:extLst>
              <a:ext uri="{FF2B5EF4-FFF2-40B4-BE49-F238E27FC236}">
                <a16:creationId xmlns:a16="http://schemas.microsoft.com/office/drawing/2014/main" id="{39B0FD49-2063-ACC6-A86D-490651313BA7}"/>
              </a:ext>
            </a:extLst>
          </p:cNvPr>
          <p:cNvSpPr>
            <a:spLocks noGrp="1"/>
          </p:cNvSpPr>
          <p:nvPr>
            <p:ph idx="1"/>
          </p:nvPr>
        </p:nvSpPr>
        <p:spPr/>
        <p:txBody>
          <a:bodyPr/>
          <a:lstStyle/>
          <a:p>
            <a:r>
              <a:rPr lang="nb-NO" i="1" dirty="0"/>
              <a:t>Ja, det gjør vi, vi har gjort mye for å prøve å holde kontingenten lav, også når det gjelder å delta på aktiviteter. Vi har forutsigbarhet for </a:t>
            </a:r>
            <a:r>
              <a:rPr lang="nb-NO" i="1" dirty="0" err="1"/>
              <a:t>koråret</a:t>
            </a:r>
            <a:r>
              <a:rPr lang="nb-NO" i="1" dirty="0"/>
              <a:t> for egenandel. Vi ønsker ikke at økonomi skal være en utfordring: Vi setter av litt penger, kartlegger hvor mange som trenger hva, og prøver å få inn mest mulig. Vi har også årsmøtevedtak på maks egenandel.</a:t>
            </a:r>
          </a:p>
          <a:p>
            <a:r>
              <a:rPr lang="nb-NO" i="1" dirty="0"/>
              <a:t>Vi er opptatt av å ha lav terskel for å være med. Hvis noen ikke kan betale kontingent, lar vi det bare gå uten spørsmål. Vi sender aldri purring.</a:t>
            </a:r>
          </a:p>
          <a:p>
            <a:endParaRPr lang="nb-NO" dirty="0"/>
          </a:p>
        </p:txBody>
      </p:sp>
    </p:spTree>
    <p:extLst>
      <p:ext uri="{BB962C8B-B14F-4D97-AF65-F5344CB8AC3E}">
        <p14:creationId xmlns:p14="http://schemas.microsoft.com/office/powerpoint/2010/main" val="143354306"/>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F07C247-2887-10CE-7857-58667C29FA95}"/>
              </a:ext>
            </a:extLst>
          </p:cNvPr>
          <p:cNvSpPr>
            <a:spLocks noGrp="1"/>
          </p:cNvSpPr>
          <p:nvPr>
            <p:ph type="title"/>
          </p:nvPr>
        </p:nvSpPr>
        <p:spPr/>
        <p:txBody>
          <a:bodyPr/>
          <a:lstStyle/>
          <a:p>
            <a:r>
              <a:rPr lang="nb-NO" sz="3200" dirty="0"/>
              <a:t>Tilskudd reduserer kostnader til utstyr</a:t>
            </a:r>
          </a:p>
        </p:txBody>
      </p:sp>
      <p:graphicFrame>
        <p:nvGraphicFramePr>
          <p:cNvPr id="4" name="Plassholder for innhold 3">
            <a:extLst>
              <a:ext uri="{FF2B5EF4-FFF2-40B4-BE49-F238E27FC236}">
                <a16:creationId xmlns:a16="http://schemas.microsoft.com/office/drawing/2014/main" id="{1ACD25DE-F118-4484-0A8C-B97950C0CF9B}"/>
              </a:ext>
            </a:extLst>
          </p:cNvPr>
          <p:cNvGraphicFramePr>
            <a:graphicFrameLocks noGrp="1"/>
          </p:cNvGraphicFramePr>
          <p:nvPr>
            <p:ph idx="1"/>
            <p:extLst>
              <p:ext uri="{D42A27DB-BD31-4B8C-83A1-F6EECF244321}">
                <p14:modId xmlns:p14="http://schemas.microsoft.com/office/powerpoint/2010/main" val="678099339"/>
              </p:ext>
            </p:extLst>
          </p:nvPr>
        </p:nvGraphicFramePr>
        <p:xfrm>
          <a:off x="1486679" y="2195804"/>
          <a:ext cx="3638938" cy="3161144"/>
        </p:xfrm>
        <a:graphic>
          <a:graphicData uri="http://schemas.openxmlformats.org/drawingml/2006/table">
            <a:tbl>
              <a:tblPr>
                <a:tableStyleId>{5C22544A-7EE6-4342-B048-85BDC9FD1C3A}</a:tableStyleId>
              </a:tblPr>
              <a:tblGrid>
                <a:gridCol w="1181876">
                  <a:extLst>
                    <a:ext uri="{9D8B030D-6E8A-4147-A177-3AD203B41FA5}">
                      <a16:colId xmlns:a16="http://schemas.microsoft.com/office/drawing/2014/main" val="2690900999"/>
                    </a:ext>
                  </a:extLst>
                </a:gridCol>
                <a:gridCol w="1225421">
                  <a:extLst>
                    <a:ext uri="{9D8B030D-6E8A-4147-A177-3AD203B41FA5}">
                      <a16:colId xmlns:a16="http://schemas.microsoft.com/office/drawing/2014/main" val="3621428098"/>
                    </a:ext>
                  </a:extLst>
                </a:gridCol>
                <a:gridCol w="1231641">
                  <a:extLst>
                    <a:ext uri="{9D8B030D-6E8A-4147-A177-3AD203B41FA5}">
                      <a16:colId xmlns:a16="http://schemas.microsoft.com/office/drawing/2014/main" val="2091487454"/>
                    </a:ext>
                  </a:extLst>
                </a:gridCol>
              </a:tblGrid>
              <a:tr h="277555">
                <a:tc>
                  <a:txBody>
                    <a:bodyPr/>
                    <a:lstStyle/>
                    <a:p>
                      <a:r>
                        <a:rPr lang="nb-NO" sz="1600" kern="100" dirty="0">
                          <a:solidFill>
                            <a:schemeClr val="bg1"/>
                          </a:solidFill>
                          <a:effectLst/>
                        </a:rPr>
                        <a:t> </a:t>
                      </a:r>
                      <a:endParaRPr lang="nb-NO" sz="1600" kern="100" dirty="0">
                        <a:solidFill>
                          <a:schemeClr val="bg1"/>
                        </a:solidFill>
                        <a:effectLst/>
                        <a:latin typeface="Arial" panose="020B0604020202020204" pitchFamily="34" charset="0"/>
                        <a:ea typeface="Roboto Slab" pitchFamily="2" charset="0"/>
                        <a:cs typeface="Times New Roman" panose="02020603050405020304" pitchFamily="18" charset="0"/>
                      </a:endParaRPr>
                    </a:p>
                  </a:txBody>
                  <a:tcPr marL="66508" marR="66508" marT="0" marB="0">
                    <a:solidFill>
                      <a:schemeClr val="accent1"/>
                    </a:solidFill>
                  </a:tcPr>
                </a:tc>
                <a:tc gridSpan="2">
                  <a:txBody>
                    <a:bodyPr/>
                    <a:lstStyle/>
                    <a:p>
                      <a:r>
                        <a:rPr lang="nb-NO" sz="1600" b="1" kern="100" dirty="0">
                          <a:solidFill>
                            <a:schemeClr val="bg1"/>
                          </a:solidFill>
                          <a:effectLst/>
                        </a:rPr>
                        <a:t>Utstyrskostnad: gjennomsnitt</a:t>
                      </a:r>
                    </a:p>
                  </a:txBody>
                  <a:tcPr marL="66508" marR="66508" marT="0" marB="0">
                    <a:solidFill>
                      <a:schemeClr val="accent1"/>
                    </a:solidFill>
                  </a:tcPr>
                </a:tc>
                <a:tc hMerge="1">
                  <a:txBody>
                    <a:bodyPr/>
                    <a:lstStyle/>
                    <a:p>
                      <a:endParaRPr lang="nb-NO"/>
                    </a:p>
                  </a:txBody>
                  <a:tcPr/>
                </a:tc>
                <a:extLst>
                  <a:ext uri="{0D108BD9-81ED-4DB2-BD59-A6C34878D82A}">
                    <a16:rowId xmlns:a16="http://schemas.microsoft.com/office/drawing/2014/main" val="4006451379"/>
                  </a:ext>
                </a:extLst>
              </a:tr>
              <a:tr h="375588">
                <a:tc>
                  <a:txBody>
                    <a:bodyPr/>
                    <a:lstStyle/>
                    <a:p>
                      <a:r>
                        <a:rPr lang="nb-NO" sz="1600" i="1" kern="100" dirty="0">
                          <a:solidFill>
                            <a:schemeClr val="bg1"/>
                          </a:solidFill>
                          <a:effectLst/>
                        </a:rPr>
                        <a:t>Alder</a:t>
                      </a:r>
                      <a:endParaRPr lang="nb-NO" sz="1600" i="1" kern="100" dirty="0">
                        <a:solidFill>
                          <a:schemeClr val="bg1"/>
                        </a:solidFill>
                        <a:effectLst/>
                        <a:latin typeface="Arial" panose="020B0604020202020204" pitchFamily="34" charset="0"/>
                        <a:ea typeface="Roboto Slab" pitchFamily="2" charset="0"/>
                        <a:cs typeface="Times New Roman" panose="02020603050405020304" pitchFamily="18" charset="0"/>
                      </a:endParaRPr>
                    </a:p>
                  </a:txBody>
                  <a:tcPr marL="66508" marR="66508" marT="0" marB="0">
                    <a:solidFill>
                      <a:schemeClr val="accent1"/>
                    </a:solidFill>
                  </a:tcPr>
                </a:tc>
                <a:tc>
                  <a:txBody>
                    <a:bodyPr/>
                    <a:lstStyle/>
                    <a:p>
                      <a:r>
                        <a:rPr lang="nb-NO" sz="1600" i="1" kern="100" dirty="0">
                          <a:effectLst/>
                        </a:rPr>
                        <a:t>Mottar ikke tilskudd</a:t>
                      </a:r>
                      <a:endParaRPr lang="nb-NO" sz="1600" i="1" kern="100" dirty="0">
                        <a:effectLst/>
                        <a:latin typeface="Arial" panose="020B0604020202020204" pitchFamily="34" charset="0"/>
                        <a:ea typeface="Roboto Slab" pitchFamily="2" charset="0"/>
                        <a:cs typeface="Times New Roman" panose="02020603050405020304" pitchFamily="18" charset="0"/>
                      </a:endParaRPr>
                    </a:p>
                  </a:txBody>
                  <a:tcPr marL="66508" marR="66508" marT="0" marB="0"/>
                </a:tc>
                <a:tc>
                  <a:txBody>
                    <a:bodyPr/>
                    <a:lstStyle/>
                    <a:p>
                      <a:r>
                        <a:rPr lang="nb-NO" sz="1600" i="1" kern="100" dirty="0">
                          <a:effectLst/>
                        </a:rPr>
                        <a:t>Mottar tilskudd</a:t>
                      </a:r>
                      <a:endParaRPr lang="nb-NO" sz="1600" i="1" kern="100" dirty="0">
                        <a:effectLst/>
                        <a:latin typeface="Arial" panose="020B0604020202020204" pitchFamily="34" charset="0"/>
                        <a:ea typeface="Roboto Slab" pitchFamily="2" charset="0"/>
                        <a:cs typeface="Times New Roman" panose="02020603050405020304" pitchFamily="18" charset="0"/>
                      </a:endParaRPr>
                    </a:p>
                  </a:txBody>
                  <a:tcPr marL="66508" marR="66508" marT="0" marB="0"/>
                </a:tc>
                <a:extLst>
                  <a:ext uri="{0D108BD9-81ED-4DB2-BD59-A6C34878D82A}">
                    <a16:rowId xmlns:a16="http://schemas.microsoft.com/office/drawing/2014/main" val="888703732"/>
                  </a:ext>
                </a:extLst>
              </a:tr>
              <a:tr h="642878">
                <a:tc>
                  <a:txBody>
                    <a:bodyPr/>
                    <a:lstStyle/>
                    <a:p>
                      <a:r>
                        <a:rPr lang="nb-NO" sz="1600" b="1" kern="100" dirty="0">
                          <a:solidFill>
                            <a:schemeClr val="bg1"/>
                          </a:solidFill>
                          <a:effectLst/>
                        </a:rPr>
                        <a:t>5–12 år </a:t>
                      </a:r>
                      <a:endParaRPr lang="nb-NO" sz="1600" b="1" kern="100" dirty="0">
                        <a:solidFill>
                          <a:schemeClr val="bg1"/>
                        </a:solidFill>
                        <a:effectLst/>
                        <a:latin typeface="Arial" panose="020B0604020202020204" pitchFamily="34" charset="0"/>
                        <a:ea typeface="Roboto Slab" pitchFamily="2" charset="0"/>
                        <a:cs typeface="Times New Roman" panose="02020603050405020304" pitchFamily="18" charset="0"/>
                      </a:endParaRPr>
                    </a:p>
                  </a:txBody>
                  <a:tcPr marL="66508" marR="66508" marT="0" marB="0">
                    <a:solidFill>
                      <a:schemeClr val="accent1"/>
                    </a:solidFill>
                  </a:tcPr>
                </a:tc>
                <a:tc>
                  <a:txBody>
                    <a:bodyPr/>
                    <a:lstStyle/>
                    <a:p>
                      <a:r>
                        <a:rPr lang="nb-NO" sz="1600" kern="100" dirty="0">
                          <a:effectLst/>
                        </a:rPr>
                        <a:t>3 025</a:t>
                      </a:r>
                      <a:endParaRPr lang="nb-NO" sz="1600" kern="100" dirty="0">
                        <a:effectLst/>
                        <a:latin typeface="Arial" panose="020B0604020202020204" pitchFamily="34" charset="0"/>
                        <a:ea typeface="Roboto Slab" pitchFamily="2" charset="0"/>
                        <a:cs typeface="Times New Roman" panose="02020603050405020304" pitchFamily="18" charset="0"/>
                      </a:endParaRPr>
                    </a:p>
                  </a:txBody>
                  <a:tcPr marL="66508" marR="66508" marT="0" marB="0"/>
                </a:tc>
                <a:tc>
                  <a:txBody>
                    <a:bodyPr/>
                    <a:lstStyle/>
                    <a:p>
                      <a:r>
                        <a:rPr lang="nb-NO" sz="1600" kern="100" dirty="0">
                          <a:effectLst/>
                        </a:rPr>
                        <a:t>2 400</a:t>
                      </a:r>
                      <a:endParaRPr lang="nb-NO" sz="1600" kern="100" dirty="0">
                        <a:effectLst/>
                        <a:latin typeface="Arial" panose="020B0604020202020204" pitchFamily="34" charset="0"/>
                        <a:ea typeface="Roboto Slab" pitchFamily="2" charset="0"/>
                        <a:cs typeface="Times New Roman" panose="02020603050405020304" pitchFamily="18" charset="0"/>
                      </a:endParaRPr>
                    </a:p>
                  </a:txBody>
                  <a:tcPr marL="66508" marR="66508" marT="0" marB="0"/>
                </a:tc>
                <a:extLst>
                  <a:ext uri="{0D108BD9-81ED-4DB2-BD59-A6C34878D82A}">
                    <a16:rowId xmlns:a16="http://schemas.microsoft.com/office/drawing/2014/main" val="1825421197"/>
                  </a:ext>
                </a:extLst>
              </a:tr>
              <a:tr h="771453">
                <a:tc>
                  <a:txBody>
                    <a:bodyPr/>
                    <a:lstStyle/>
                    <a:p>
                      <a:r>
                        <a:rPr lang="nb-NO" sz="1600" b="1" kern="100" dirty="0">
                          <a:solidFill>
                            <a:schemeClr val="bg1"/>
                          </a:solidFill>
                          <a:effectLst/>
                        </a:rPr>
                        <a:t>13–15 år </a:t>
                      </a:r>
                      <a:endParaRPr lang="nb-NO" sz="1600" b="1" kern="100" dirty="0">
                        <a:solidFill>
                          <a:schemeClr val="bg1"/>
                        </a:solidFill>
                        <a:effectLst/>
                        <a:latin typeface="Arial" panose="020B0604020202020204" pitchFamily="34" charset="0"/>
                        <a:ea typeface="Roboto Slab" pitchFamily="2" charset="0"/>
                        <a:cs typeface="Times New Roman" panose="02020603050405020304" pitchFamily="18" charset="0"/>
                      </a:endParaRPr>
                    </a:p>
                  </a:txBody>
                  <a:tcPr marL="66508" marR="66508" marT="0" marB="0">
                    <a:solidFill>
                      <a:schemeClr val="accent1"/>
                    </a:solidFill>
                  </a:tcPr>
                </a:tc>
                <a:tc>
                  <a:txBody>
                    <a:bodyPr/>
                    <a:lstStyle/>
                    <a:p>
                      <a:r>
                        <a:rPr lang="nb-NO" sz="1600" kern="100" dirty="0">
                          <a:effectLst/>
                        </a:rPr>
                        <a:t>3 159</a:t>
                      </a:r>
                      <a:endParaRPr lang="nb-NO" sz="1600" kern="100" dirty="0">
                        <a:effectLst/>
                        <a:latin typeface="Arial" panose="020B0604020202020204" pitchFamily="34" charset="0"/>
                        <a:ea typeface="Roboto Slab" pitchFamily="2" charset="0"/>
                        <a:cs typeface="Times New Roman" panose="02020603050405020304" pitchFamily="18" charset="0"/>
                      </a:endParaRPr>
                    </a:p>
                  </a:txBody>
                  <a:tcPr marL="66508" marR="66508" marT="0" marB="0"/>
                </a:tc>
                <a:tc>
                  <a:txBody>
                    <a:bodyPr/>
                    <a:lstStyle/>
                    <a:p>
                      <a:r>
                        <a:rPr lang="nb-NO" sz="1600" kern="100">
                          <a:effectLst/>
                        </a:rPr>
                        <a:t>2 401</a:t>
                      </a:r>
                      <a:endParaRPr lang="nb-NO" sz="1600" kern="100">
                        <a:effectLst/>
                        <a:latin typeface="Arial" panose="020B0604020202020204" pitchFamily="34" charset="0"/>
                        <a:ea typeface="Roboto Slab" pitchFamily="2" charset="0"/>
                        <a:cs typeface="Times New Roman" panose="02020603050405020304" pitchFamily="18" charset="0"/>
                      </a:endParaRPr>
                    </a:p>
                  </a:txBody>
                  <a:tcPr marL="66508" marR="66508" marT="0" marB="0"/>
                </a:tc>
                <a:extLst>
                  <a:ext uri="{0D108BD9-81ED-4DB2-BD59-A6C34878D82A}">
                    <a16:rowId xmlns:a16="http://schemas.microsoft.com/office/drawing/2014/main" val="3793915523"/>
                  </a:ext>
                </a:extLst>
              </a:tr>
              <a:tr h="771453">
                <a:tc>
                  <a:txBody>
                    <a:bodyPr/>
                    <a:lstStyle/>
                    <a:p>
                      <a:r>
                        <a:rPr lang="nb-NO" sz="1600" b="1" kern="100" dirty="0">
                          <a:solidFill>
                            <a:schemeClr val="bg1"/>
                          </a:solidFill>
                          <a:effectLst/>
                        </a:rPr>
                        <a:t>16–19 år </a:t>
                      </a:r>
                      <a:endParaRPr lang="nb-NO" sz="1600" b="1" kern="100" dirty="0">
                        <a:solidFill>
                          <a:schemeClr val="bg1"/>
                        </a:solidFill>
                        <a:effectLst/>
                        <a:latin typeface="Arial" panose="020B0604020202020204" pitchFamily="34" charset="0"/>
                        <a:ea typeface="Roboto Slab" pitchFamily="2" charset="0"/>
                        <a:cs typeface="Times New Roman" panose="02020603050405020304" pitchFamily="18" charset="0"/>
                      </a:endParaRPr>
                    </a:p>
                  </a:txBody>
                  <a:tcPr marL="66508" marR="66508" marT="0" marB="0">
                    <a:solidFill>
                      <a:schemeClr val="accent1"/>
                    </a:solidFill>
                  </a:tcPr>
                </a:tc>
                <a:tc>
                  <a:txBody>
                    <a:bodyPr/>
                    <a:lstStyle/>
                    <a:p>
                      <a:r>
                        <a:rPr lang="nb-NO" sz="1600" kern="100">
                          <a:effectLst/>
                        </a:rPr>
                        <a:t>4 090</a:t>
                      </a:r>
                      <a:endParaRPr lang="nb-NO" sz="1600" kern="100">
                        <a:effectLst/>
                        <a:latin typeface="Arial" panose="020B0604020202020204" pitchFamily="34" charset="0"/>
                        <a:ea typeface="Roboto Slab" pitchFamily="2" charset="0"/>
                        <a:cs typeface="Times New Roman" panose="02020603050405020304" pitchFamily="18" charset="0"/>
                      </a:endParaRPr>
                    </a:p>
                  </a:txBody>
                  <a:tcPr marL="66508" marR="66508" marT="0" marB="0"/>
                </a:tc>
                <a:tc>
                  <a:txBody>
                    <a:bodyPr/>
                    <a:lstStyle/>
                    <a:p>
                      <a:r>
                        <a:rPr lang="nb-NO" sz="1600" kern="100" dirty="0">
                          <a:effectLst/>
                        </a:rPr>
                        <a:t>2 934</a:t>
                      </a:r>
                      <a:endParaRPr lang="nb-NO" sz="1600" kern="100" dirty="0">
                        <a:effectLst/>
                        <a:latin typeface="Arial" panose="020B0604020202020204" pitchFamily="34" charset="0"/>
                        <a:ea typeface="Roboto Slab" pitchFamily="2" charset="0"/>
                        <a:cs typeface="Times New Roman" panose="02020603050405020304" pitchFamily="18" charset="0"/>
                      </a:endParaRPr>
                    </a:p>
                  </a:txBody>
                  <a:tcPr marL="66508" marR="66508" marT="0" marB="0"/>
                </a:tc>
                <a:extLst>
                  <a:ext uri="{0D108BD9-81ED-4DB2-BD59-A6C34878D82A}">
                    <a16:rowId xmlns:a16="http://schemas.microsoft.com/office/drawing/2014/main" val="612384791"/>
                  </a:ext>
                </a:extLst>
              </a:tr>
            </a:tbl>
          </a:graphicData>
        </a:graphic>
      </p:graphicFrame>
      <p:sp>
        <p:nvSpPr>
          <p:cNvPr id="6" name="TekstSylinder 5">
            <a:extLst>
              <a:ext uri="{FF2B5EF4-FFF2-40B4-BE49-F238E27FC236}">
                <a16:creationId xmlns:a16="http://schemas.microsoft.com/office/drawing/2014/main" id="{9CBC66CE-3488-1946-0EDA-076577E47D1C}"/>
              </a:ext>
            </a:extLst>
          </p:cNvPr>
          <p:cNvSpPr txBox="1"/>
          <p:nvPr/>
        </p:nvSpPr>
        <p:spPr>
          <a:xfrm>
            <a:off x="5598368" y="2606351"/>
            <a:ext cx="2942253" cy="1754326"/>
          </a:xfrm>
          <a:prstGeom prst="rect">
            <a:avLst/>
          </a:prstGeom>
          <a:noFill/>
        </p:spPr>
        <p:txBody>
          <a:bodyPr wrap="square" rtlCol="0">
            <a:spAutoFit/>
          </a:bodyPr>
          <a:lstStyle/>
          <a:p>
            <a:r>
              <a:rPr lang="nb-NO" dirty="0"/>
              <a:t>Som dokumentert i tidligere forskning på frivilligheten rapporteres det også her at det er lettere å få støtte til utstyr og prosjekter enn til drift. </a:t>
            </a:r>
          </a:p>
        </p:txBody>
      </p:sp>
    </p:spTree>
    <p:extLst>
      <p:ext uri="{BB962C8B-B14F-4D97-AF65-F5344CB8AC3E}">
        <p14:creationId xmlns:p14="http://schemas.microsoft.com/office/powerpoint/2010/main" val="2207042508"/>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7A370E5-593F-E92A-536E-F5332209CD5A}"/>
              </a:ext>
            </a:extLst>
          </p:cNvPr>
          <p:cNvSpPr>
            <a:spLocks noGrp="1"/>
          </p:cNvSpPr>
          <p:nvPr>
            <p:ph type="title"/>
          </p:nvPr>
        </p:nvSpPr>
        <p:spPr/>
        <p:txBody>
          <a:bodyPr/>
          <a:lstStyle/>
          <a:p>
            <a:r>
              <a:rPr lang="nb-NO" dirty="0"/>
              <a:t>Økonomiske barrierer </a:t>
            </a:r>
          </a:p>
        </p:txBody>
      </p:sp>
      <p:sp>
        <p:nvSpPr>
          <p:cNvPr id="3" name="Plassholder for innhold 2">
            <a:extLst>
              <a:ext uri="{FF2B5EF4-FFF2-40B4-BE49-F238E27FC236}">
                <a16:creationId xmlns:a16="http://schemas.microsoft.com/office/drawing/2014/main" id="{74D4ECB3-94DD-52F5-DA90-5E35C76D6F10}"/>
              </a:ext>
            </a:extLst>
          </p:cNvPr>
          <p:cNvSpPr>
            <a:spLocks noGrp="1"/>
          </p:cNvSpPr>
          <p:nvPr>
            <p:ph idx="1"/>
          </p:nvPr>
        </p:nvSpPr>
        <p:spPr/>
        <p:txBody>
          <a:bodyPr/>
          <a:lstStyle/>
          <a:p>
            <a:pPr lvl="1"/>
            <a:r>
              <a:rPr lang="nb-NO" dirty="0"/>
              <a:t>Kontingent og/eller deltakeravgifter</a:t>
            </a:r>
          </a:p>
          <a:p>
            <a:pPr lvl="1"/>
            <a:r>
              <a:rPr lang="nb-NO" dirty="0"/>
              <a:t>Inngangspenger til konserter, forestillinger og andre arrangementer</a:t>
            </a:r>
          </a:p>
          <a:p>
            <a:pPr lvl="1"/>
            <a:r>
              <a:rPr lang="nb-NO" dirty="0"/>
              <a:t>Egenandeler i forbindelse med turer, arrangementer og samlinger</a:t>
            </a:r>
          </a:p>
          <a:p>
            <a:pPr lvl="1"/>
            <a:r>
              <a:rPr lang="nb-NO" dirty="0"/>
              <a:t>Betaling av sommerskole og/eller kurs i ferier</a:t>
            </a:r>
          </a:p>
          <a:p>
            <a:pPr lvl="1"/>
            <a:r>
              <a:rPr lang="nb-NO" dirty="0"/>
              <a:t>Utstyr og klær til aktiviteten</a:t>
            </a:r>
          </a:p>
          <a:p>
            <a:pPr lvl="1"/>
            <a:r>
              <a:rPr lang="nb-NO" dirty="0"/>
              <a:t>Foreldreinnsats i form av timer (eller penger) til nytte for foreningen</a:t>
            </a:r>
          </a:p>
          <a:p>
            <a:endParaRPr lang="nb-NO" dirty="0"/>
          </a:p>
        </p:txBody>
      </p:sp>
    </p:spTree>
    <p:extLst>
      <p:ext uri="{BB962C8B-B14F-4D97-AF65-F5344CB8AC3E}">
        <p14:creationId xmlns:p14="http://schemas.microsoft.com/office/powerpoint/2010/main" val="699120354"/>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847723B-005B-07FE-E15C-33A640D4B70F}"/>
              </a:ext>
            </a:extLst>
          </p:cNvPr>
          <p:cNvSpPr>
            <a:spLocks noGrp="1"/>
          </p:cNvSpPr>
          <p:nvPr>
            <p:ph type="title"/>
          </p:nvPr>
        </p:nvSpPr>
        <p:spPr/>
        <p:txBody>
          <a:bodyPr/>
          <a:lstStyle/>
          <a:p>
            <a:r>
              <a:rPr lang="nb-NO" dirty="0"/>
              <a:t>Tiltak</a:t>
            </a:r>
          </a:p>
        </p:txBody>
      </p:sp>
      <p:sp>
        <p:nvSpPr>
          <p:cNvPr id="3" name="Plassholder for innhold 2">
            <a:extLst>
              <a:ext uri="{FF2B5EF4-FFF2-40B4-BE49-F238E27FC236}">
                <a16:creationId xmlns:a16="http://schemas.microsoft.com/office/drawing/2014/main" id="{98A05400-C136-9B5A-BD82-79D0229F15A7}"/>
              </a:ext>
            </a:extLst>
          </p:cNvPr>
          <p:cNvSpPr>
            <a:spLocks noGrp="1"/>
          </p:cNvSpPr>
          <p:nvPr>
            <p:ph idx="1"/>
          </p:nvPr>
        </p:nvSpPr>
        <p:spPr>
          <a:xfrm>
            <a:off x="885031" y="1772267"/>
            <a:ext cx="7410450" cy="3790950"/>
          </a:xfrm>
        </p:spPr>
        <p:txBody>
          <a:bodyPr/>
          <a:lstStyle/>
          <a:p>
            <a:pPr lvl="1">
              <a:lnSpc>
                <a:spcPct val="107000"/>
              </a:lnSpc>
            </a:pPr>
            <a:r>
              <a:rPr lang="nb-NO" dirty="0"/>
              <a:t> Foreningenes egne ordninger for å dekke betaling eller betalingsreduksjon</a:t>
            </a:r>
          </a:p>
          <a:p>
            <a:pPr lvl="1">
              <a:lnSpc>
                <a:spcPct val="107000"/>
              </a:lnSpc>
            </a:pPr>
            <a:r>
              <a:rPr lang="nb-NO" dirty="0"/>
              <a:t> Søskenmoderasjon</a:t>
            </a:r>
          </a:p>
          <a:p>
            <a:pPr lvl="1">
              <a:lnSpc>
                <a:spcPct val="107000"/>
              </a:lnSpc>
            </a:pPr>
            <a:r>
              <a:rPr lang="nb-NO" dirty="0"/>
              <a:t> Lave billettpriser eller gratis inngang til konserter, forestillinger og andre arrangementer</a:t>
            </a:r>
          </a:p>
          <a:p>
            <a:pPr lvl="1">
              <a:lnSpc>
                <a:spcPct val="107000"/>
              </a:lnSpc>
            </a:pPr>
            <a:r>
              <a:rPr lang="nb-NO" dirty="0"/>
              <a:t> Subsidiering av egenandeler i forbindelse med turer, arrangementer og samlinger</a:t>
            </a:r>
          </a:p>
          <a:p>
            <a:pPr lvl="1">
              <a:lnSpc>
                <a:spcPct val="107000"/>
              </a:lnSpc>
            </a:pPr>
            <a:r>
              <a:rPr lang="nb-NO" dirty="0"/>
              <a:t> Subsidiering av sommerskole og/eller kvote med gratisplasser</a:t>
            </a:r>
          </a:p>
          <a:p>
            <a:pPr lvl="1">
              <a:lnSpc>
                <a:spcPct val="107000"/>
              </a:lnSpc>
            </a:pPr>
            <a:r>
              <a:rPr lang="nb-NO" dirty="0"/>
              <a:t> Utlånsordninger for utstyr og klær</a:t>
            </a:r>
          </a:p>
          <a:p>
            <a:pPr lvl="1">
              <a:lnSpc>
                <a:spcPct val="107000"/>
              </a:lnSpc>
            </a:pPr>
            <a:r>
              <a:rPr lang="nb-NO" dirty="0"/>
              <a:t> Gode ordninger for lån/bruk av f.eks. kommunale lokaler til øvelser</a:t>
            </a:r>
          </a:p>
          <a:p>
            <a:pPr lvl="1">
              <a:lnSpc>
                <a:spcPct val="107000"/>
              </a:lnSpc>
            </a:pPr>
            <a:r>
              <a:rPr lang="nb-NO" dirty="0"/>
              <a:t> Tilrettelegging av informasjon og oppgaver for å håndtere at foreldre har ulike utgangspunkt for foreldreinnsats</a:t>
            </a:r>
          </a:p>
          <a:p>
            <a:endParaRPr lang="nb-NO" dirty="0"/>
          </a:p>
        </p:txBody>
      </p:sp>
    </p:spTree>
    <p:extLst>
      <p:ext uri="{BB962C8B-B14F-4D97-AF65-F5344CB8AC3E}">
        <p14:creationId xmlns:p14="http://schemas.microsoft.com/office/powerpoint/2010/main" val="3654406639"/>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214ACD9-CB71-8F42-3665-1E4CD5D5B4C9}"/>
              </a:ext>
            </a:extLst>
          </p:cNvPr>
          <p:cNvSpPr>
            <a:spLocks noGrp="1"/>
          </p:cNvSpPr>
          <p:nvPr>
            <p:ph type="title"/>
          </p:nvPr>
        </p:nvSpPr>
        <p:spPr/>
        <p:txBody>
          <a:bodyPr/>
          <a:lstStyle/>
          <a:p>
            <a:r>
              <a:rPr lang="nb-NO" dirty="0"/>
              <a:t>Oppsummering</a:t>
            </a:r>
          </a:p>
        </p:txBody>
      </p:sp>
      <p:sp>
        <p:nvSpPr>
          <p:cNvPr id="3" name="Plassholder for innhold 2">
            <a:extLst>
              <a:ext uri="{FF2B5EF4-FFF2-40B4-BE49-F238E27FC236}">
                <a16:creationId xmlns:a16="http://schemas.microsoft.com/office/drawing/2014/main" id="{66031DAC-C44A-6E4D-2B2A-C4D94D5DA829}"/>
              </a:ext>
            </a:extLst>
          </p:cNvPr>
          <p:cNvSpPr>
            <a:spLocks noGrp="1"/>
          </p:cNvSpPr>
          <p:nvPr>
            <p:ph idx="1"/>
          </p:nvPr>
        </p:nvSpPr>
        <p:spPr/>
        <p:txBody>
          <a:bodyPr/>
          <a:lstStyle/>
          <a:p>
            <a:r>
              <a:rPr lang="nb-NO" sz="1800" dirty="0"/>
              <a:t>Trianguleringen av datakilder viser at økonomi ikke oppleves som en særlig barriere for å delta i kulturaktiviteter. </a:t>
            </a:r>
          </a:p>
          <a:p>
            <a:r>
              <a:rPr lang="nb-NO" sz="1800" i="1" dirty="0"/>
              <a:t>Andre hovedgrunner </a:t>
            </a:r>
            <a:r>
              <a:rPr lang="nb-NO" sz="1800" dirty="0"/>
              <a:t>til at barn og unge ikke deltar, og andre barrierer som i større grad oppleves å forhindre deltakelse og rekruttering.</a:t>
            </a:r>
          </a:p>
          <a:p>
            <a:r>
              <a:rPr lang="nb-NO" sz="1800" dirty="0"/>
              <a:t>Likevel også noen tydelige tegn på at økonomi spiller en rolle. </a:t>
            </a:r>
          </a:p>
          <a:p>
            <a:endParaRPr lang="nb-NO" sz="1800" dirty="0"/>
          </a:p>
          <a:p>
            <a:r>
              <a:rPr lang="nb-NO" sz="1800" dirty="0"/>
              <a:t>En stor del har dessuten gratis eller rimelige aktiviteter for barn og unge, men disse arrangeres årlig eller med kortere eller lengre intervaller mellom seg. </a:t>
            </a:r>
          </a:p>
        </p:txBody>
      </p:sp>
    </p:spTree>
    <p:extLst>
      <p:ext uri="{BB962C8B-B14F-4D97-AF65-F5344CB8AC3E}">
        <p14:creationId xmlns:p14="http://schemas.microsoft.com/office/powerpoint/2010/main" val="1091348139"/>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6AFD9E6-1F9B-3214-1849-D7A2981EB7FB}"/>
              </a:ext>
            </a:extLst>
          </p:cNvPr>
          <p:cNvSpPr>
            <a:spLocks noGrp="1"/>
          </p:cNvSpPr>
          <p:nvPr>
            <p:ph type="title"/>
          </p:nvPr>
        </p:nvSpPr>
        <p:spPr/>
        <p:txBody>
          <a:bodyPr/>
          <a:lstStyle/>
          <a:p>
            <a:r>
              <a:rPr lang="nb-NO" dirty="0"/>
              <a:t>Bakgrunn for rapporten</a:t>
            </a:r>
          </a:p>
        </p:txBody>
      </p:sp>
      <p:sp>
        <p:nvSpPr>
          <p:cNvPr id="3" name="Plassholder for innhold 2">
            <a:extLst>
              <a:ext uri="{FF2B5EF4-FFF2-40B4-BE49-F238E27FC236}">
                <a16:creationId xmlns:a16="http://schemas.microsoft.com/office/drawing/2014/main" id="{84347D28-31FC-17F3-B334-54062142D604}"/>
              </a:ext>
            </a:extLst>
          </p:cNvPr>
          <p:cNvSpPr>
            <a:spLocks noGrp="1"/>
          </p:cNvSpPr>
          <p:nvPr>
            <p:ph idx="1"/>
          </p:nvPr>
        </p:nvSpPr>
        <p:spPr/>
        <p:txBody>
          <a:bodyPr/>
          <a:lstStyle/>
          <a:p>
            <a:r>
              <a:rPr lang="nb-NO" dirty="0"/>
              <a:t>Rom for deltakelse (2023–2025) peker på tiltak for å oppnå målet i Hurdalsplattformen </a:t>
            </a:r>
            <a:r>
              <a:rPr lang="nb-NO" b="1" dirty="0"/>
              <a:t>om at flere barn og unge skal få oppleve og delta i kultur uavhengig av hvem de er, hvor de bor, og sosial og økonomisk status</a:t>
            </a:r>
            <a:r>
              <a:rPr lang="nb-NO" dirty="0"/>
              <a:t>.</a:t>
            </a:r>
          </a:p>
          <a:p>
            <a:pPr marL="342900" indent="-342900">
              <a:buFont typeface="Arial" panose="020B0604020202020204" pitchFamily="34" charset="0"/>
              <a:buChar char="•"/>
            </a:pPr>
            <a:endParaRPr lang="nb-NO" dirty="0"/>
          </a:p>
          <a:p>
            <a:r>
              <a:rPr lang="nb-NO" dirty="0"/>
              <a:t>Mangler kunnskap om i hvilken grad økonomi er en barriere for barn og unges deltakelse i kulturfrivilligheten og bruk av lokale og nasjonale ordninger for å bygge ned økonomiske barrierer. </a:t>
            </a:r>
          </a:p>
        </p:txBody>
      </p:sp>
    </p:spTree>
    <p:extLst>
      <p:ext uri="{BB962C8B-B14F-4D97-AF65-F5344CB8AC3E}">
        <p14:creationId xmlns:p14="http://schemas.microsoft.com/office/powerpoint/2010/main" val="2029806916"/>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51F201-C6D3-A158-7848-1E7703B67E23}"/>
              </a:ext>
            </a:extLst>
          </p:cNvPr>
          <p:cNvSpPr>
            <a:spLocks noGrp="1"/>
          </p:cNvSpPr>
          <p:nvPr>
            <p:ph type="title"/>
          </p:nvPr>
        </p:nvSpPr>
        <p:spPr/>
        <p:txBody>
          <a:bodyPr/>
          <a:lstStyle/>
          <a:p>
            <a:r>
              <a:rPr lang="nb-NO" dirty="0"/>
              <a:t>Forskningsspørsmål</a:t>
            </a:r>
          </a:p>
        </p:txBody>
      </p:sp>
      <p:sp>
        <p:nvSpPr>
          <p:cNvPr id="3" name="Plassholder for innhold 2">
            <a:extLst>
              <a:ext uri="{FF2B5EF4-FFF2-40B4-BE49-F238E27FC236}">
                <a16:creationId xmlns:a16="http://schemas.microsoft.com/office/drawing/2014/main" id="{119A2B54-630D-48BE-FBD6-F2EB6CC30978}"/>
              </a:ext>
            </a:extLst>
          </p:cNvPr>
          <p:cNvSpPr>
            <a:spLocks noGrp="1"/>
          </p:cNvSpPr>
          <p:nvPr>
            <p:ph idx="1"/>
          </p:nvPr>
        </p:nvSpPr>
        <p:spPr/>
        <p:txBody>
          <a:bodyPr/>
          <a:lstStyle/>
          <a:p>
            <a:pPr lvl="1"/>
            <a:r>
              <a:rPr lang="nb-NO" dirty="0"/>
              <a:t>Hva koster det å delta i organisert kulturfrivillighet for barn og   unge i grunnskolealder? </a:t>
            </a:r>
          </a:p>
          <a:p>
            <a:pPr lvl="1"/>
            <a:r>
              <a:rPr lang="nb-NO" dirty="0"/>
              <a:t>Hva er kostnadsdriverne?</a:t>
            </a:r>
          </a:p>
          <a:p>
            <a:pPr lvl="1"/>
            <a:r>
              <a:rPr lang="nb-NO" dirty="0"/>
              <a:t>Hvordan påvirker kostnader deltakelsen i kulturfrivilligheten? </a:t>
            </a:r>
          </a:p>
          <a:p>
            <a:pPr lvl="1"/>
            <a:r>
              <a:rPr lang="nb-NO" dirty="0"/>
              <a:t>Er økonomi en særlig barriere for deltakelse, og hvilke kostnader er særlig utfordrende? </a:t>
            </a:r>
          </a:p>
          <a:p>
            <a:pPr lvl="1"/>
            <a:r>
              <a:rPr lang="nb-NO" dirty="0"/>
              <a:t>Benytter kulturfrivilligheten seg av etablerte tilskuddsordninger for å senke kostnadsnivået for aktiviteten? </a:t>
            </a:r>
          </a:p>
          <a:p>
            <a:pPr lvl="1"/>
            <a:r>
              <a:rPr lang="nb-NO" dirty="0"/>
              <a:t>Hvilke tiltak kan bidra til å senke økonomiske barrierer for deltakelse i kulturfrivilligheten? </a:t>
            </a:r>
          </a:p>
          <a:p>
            <a:pPr lvl="1"/>
            <a:r>
              <a:rPr lang="nb-NO" dirty="0"/>
              <a:t>Hvordan varierer kostnader, økonomiske barrierer og tiltak etter faktorer på kommunenivå?</a:t>
            </a:r>
          </a:p>
          <a:p>
            <a:endParaRPr lang="nb-NO" dirty="0"/>
          </a:p>
        </p:txBody>
      </p:sp>
    </p:spTree>
    <p:extLst>
      <p:ext uri="{BB962C8B-B14F-4D97-AF65-F5344CB8AC3E}">
        <p14:creationId xmlns:p14="http://schemas.microsoft.com/office/powerpoint/2010/main" val="1980284448"/>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err="1"/>
              <a:t>Forskningsdesign</a:t>
            </a:r>
            <a:endParaRPr lang="nb-NO"/>
          </a:p>
        </p:txBody>
      </p:sp>
      <p:sp>
        <p:nvSpPr>
          <p:cNvPr id="3" name="Plassholder for innhold 2"/>
          <p:cNvSpPr>
            <a:spLocks noGrp="1"/>
          </p:cNvSpPr>
          <p:nvPr>
            <p:ph idx="1"/>
          </p:nvPr>
        </p:nvSpPr>
        <p:spPr>
          <a:xfrm>
            <a:off x="866775" y="2033587"/>
            <a:ext cx="7410450" cy="4071377"/>
          </a:xfrm>
        </p:spPr>
        <p:txBody>
          <a:bodyPr/>
          <a:lstStyle/>
          <a:p>
            <a:r>
              <a:rPr lang="nb-NO" dirty="0"/>
              <a:t>Fire arbeidspakker (</a:t>
            </a:r>
            <a:r>
              <a:rPr lang="nb-NO" b="1" dirty="0"/>
              <a:t>kostnader, økonomi som barriere</a:t>
            </a:r>
            <a:r>
              <a:rPr lang="nb-NO" dirty="0"/>
              <a:t>, </a:t>
            </a:r>
            <a:r>
              <a:rPr lang="nb-NO" b="1" dirty="0"/>
              <a:t>tilskudd/tiltak og kontekst</a:t>
            </a:r>
            <a:r>
              <a:rPr lang="nb-NO" dirty="0"/>
              <a:t>) og seks datakilder:</a:t>
            </a:r>
          </a:p>
          <a:p>
            <a:pPr marL="514350" indent="-514350">
              <a:buAutoNum type="arabicParenR"/>
            </a:pPr>
            <a:r>
              <a:rPr lang="nb-NO" dirty="0"/>
              <a:t>Spørreundersøkelse til foreldre: N= 2423</a:t>
            </a:r>
          </a:p>
          <a:p>
            <a:pPr marL="514350" indent="-514350">
              <a:buAutoNum type="arabicParenR"/>
            </a:pPr>
            <a:r>
              <a:rPr lang="nb-NO" dirty="0"/>
              <a:t>Spørreundersøkelse til lag og foreninger: N = 1027</a:t>
            </a:r>
          </a:p>
          <a:p>
            <a:pPr marL="514350" indent="-514350">
              <a:buAutoNum type="arabicParenR"/>
            </a:pPr>
            <a:r>
              <a:rPr lang="nb-NO" dirty="0"/>
              <a:t>Ung i Oslo (N=12 631, deretter 2430)</a:t>
            </a:r>
          </a:p>
          <a:p>
            <a:pPr marL="514350" indent="-514350">
              <a:buAutoNum type="arabicParenR"/>
            </a:pPr>
            <a:r>
              <a:rPr lang="nb-NO" dirty="0"/>
              <a:t>Intervjuer med foreldre</a:t>
            </a:r>
          </a:p>
          <a:p>
            <a:pPr marL="514350" indent="-514350">
              <a:buAutoNum type="arabicParenR"/>
            </a:pPr>
            <a:r>
              <a:rPr lang="nb-NO" dirty="0"/>
              <a:t>Intervjuer med foreninger </a:t>
            </a:r>
          </a:p>
          <a:p>
            <a:pPr marL="514350" indent="-514350">
              <a:buAutoNum type="arabicParenR"/>
            </a:pPr>
            <a:r>
              <a:rPr lang="nb-NO" dirty="0"/>
              <a:t>Kommunedata</a:t>
            </a:r>
          </a:p>
        </p:txBody>
      </p:sp>
    </p:spTree>
    <p:extLst>
      <p:ext uri="{BB962C8B-B14F-4D97-AF65-F5344CB8AC3E}">
        <p14:creationId xmlns:p14="http://schemas.microsoft.com/office/powerpoint/2010/main" val="4008843596"/>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E532506-1E60-0010-C2E5-A1E976AAA6C9}"/>
              </a:ext>
            </a:extLst>
          </p:cNvPr>
          <p:cNvSpPr>
            <a:spLocks noGrp="1"/>
          </p:cNvSpPr>
          <p:nvPr>
            <p:ph type="title"/>
          </p:nvPr>
        </p:nvSpPr>
        <p:spPr/>
        <p:txBody>
          <a:bodyPr/>
          <a:lstStyle/>
          <a:p>
            <a:r>
              <a:rPr lang="nb-NO" dirty="0"/>
              <a:t>Referansegruppe</a:t>
            </a:r>
          </a:p>
        </p:txBody>
      </p:sp>
      <p:sp>
        <p:nvSpPr>
          <p:cNvPr id="3" name="Plassholder for innhold 2">
            <a:extLst>
              <a:ext uri="{FF2B5EF4-FFF2-40B4-BE49-F238E27FC236}">
                <a16:creationId xmlns:a16="http://schemas.microsoft.com/office/drawing/2014/main" id="{D29E6168-C0FF-57EC-CD05-FC1F6E1FC130}"/>
              </a:ext>
            </a:extLst>
          </p:cNvPr>
          <p:cNvSpPr>
            <a:spLocks noGrp="1"/>
          </p:cNvSpPr>
          <p:nvPr>
            <p:ph idx="1"/>
          </p:nvPr>
        </p:nvSpPr>
        <p:spPr/>
        <p:txBody>
          <a:bodyPr/>
          <a:lstStyle/>
          <a:p>
            <a:pPr marL="342900" indent="-342900">
              <a:buFont typeface="Arial" panose="020B0604020202020204" pitchFamily="34" charset="0"/>
              <a:buChar char="•"/>
            </a:pPr>
            <a:r>
              <a:rPr lang="nn-NO" dirty="0"/>
              <a:t>Hyperion, Kulturalliansen, Kulturvernforbundet, LNU, Norsk musikkråd og Ung i Kor.</a:t>
            </a:r>
          </a:p>
          <a:p>
            <a:pPr marL="342900" indent="-342900">
              <a:buFont typeface="Arial" panose="020B0604020202020204" pitchFamily="34" charset="0"/>
              <a:buChar char="•"/>
            </a:pPr>
            <a:r>
              <a:rPr lang="nn-NO" dirty="0"/>
              <a:t>Rekruttering av </a:t>
            </a:r>
            <a:r>
              <a:rPr lang="nn-NO" dirty="0" err="1"/>
              <a:t>informanter</a:t>
            </a:r>
            <a:r>
              <a:rPr lang="nn-NO" dirty="0"/>
              <a:t> til intervju, formidling av </a:t>
            </a:r>
            <a:r>
              <a:rPr lang="nn-NO" dirty="0" err="1"/>
              <a:t>spørreundersøkelse</a:t>
            </a:r>
            <a:r>
              <a:rPr lang="nn-NO" dirty="0"/>
              <a:t> og kvalitetssikring av spørsmål m.m.</a:t>
            </a:r>
          </a:p>
          <a:p>
            <a:pPr marL="342900" indent="-342900">
              <a:buFont typeface="Arial" panose="020B0604020202020204" pitchFamily="34" charset="0"/>
              <a:buChar char="•"/>
            </a:pPr>
            <a:endParaRPr lang="nn-NO" dirty="0"/>
          </a:p>
          <a:p>
            <a:pPr marL="342900" indent="-342900">
              <a:buFont typeface="Arial" panose="020B0604020202020204" pitchFamily="34" charset="0"/>
              <a:buChar char="•"/>
            </a:pPr>
            <a:r>
              <a:rPr lang="nn-NO" dirty="0"/>
              <a:t>Vil takke alle som har bidratt til rapporten!</a:t>
            </a:r>
          </a:p>
          <a:p>
            <a:pPr marL="342900" indent="-342900">
              <a:buFont typeface="Arial" panose="020B0604020202020204" pitchFamily="34" charset="0"/>
              <a:buChar char="•"/>
            </a:pPr>
            <a:r>
              <a:rPr lang="nn-NO" dirty="0"/>
              <a:t>I det videre vil vi gi </a:t>
            </a:r>
            <a:r>
              <a:rPr lang="nn-NO" dirty="0" err="1"/>
              <a:t>noen</a:t>
            </a:r>
            <a:r>
              <a:rPr lang="nn-NO" dirty="0"/>
              <a:t> </a:t>
            </a:r>
            <a:r>
              <a:rPr lang="nn-NO" i="1" dirty="0" err="1"/>
              <a:t>smakebiter</a:t>
            </a:r>
            <a:r>
              <a:rPr lang="nn-NO" dirty="0"/>
              <a:t> </a:t>
            </a:r>
            <a:r>
              <a:rPr lang="nn-NO" dirty="0" err="1"/>
              <a:t>fra</a:t>
            </a:r>
            <a:r>
              <a:rPr lang="nn-NO" dirty="0"/>
              <a:t> denne.</a:t>
            </a:r>
            <a:endParaRPr lang="nb-NO" dirty="0"/>
          </a:p>
        </p:txBody>
      </p:sp>
    </p:spTree>
    <p:extLst>
      <p:ext uri="{BB962C8B-B14F-4D97-AF65-F5344CB8AC3E}">
        <p14:creationId xmlns:p14="http://schemas.microsoft.com/office/powerpoint/2010/main" val="3958837643"/>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8F5BFD6-3398-C54E-418F-089DDD8771E8}"/>
              </a:ext>
            </a:extLst>
          </p:cNvPr>
          <p:cNvSpPr>
            <a:spLocks noGrp="1"/>
          </p:cNvSpPr>
          <p:nvPr>
            <p:ph type="title"/>
          </p:nvPr>
        </p:nvSpPr>
        <p:spPr/>
        <p:txBody>
          <a:bodyPr/>
          <a:lstStyle/>
          <a:p>
            <a:r>
              <a:rPr lang="nb-NO" sz="4000" dirty="0"/>
              <a:t>Kostnader og kostnadsdrivere</a:t>
            </a:r>
          </a:p>
        </p:txBody>
      </p:sp>
      <p:sp>
        <p:nvSpPr>
          <p:cNvPr id="3" name="Plassholder for innhold 2">
            <a:extLst>
              <a:ext uri="{FF2B5EF4-FFF2-40B4-BE49-F238E27FC236}">
                <a16:creationId xmlns:a16="http://schemas.microsoft.com/office/drawing/2014/main" id="{89ACE8B7-9BA1-BFAF-71F7-31D530E19B39}"/>
              </a:ext>
            </a:extLst>
          </p:cNvPr>
          <p:cNvSpPr>
            <a:spLocks noGrp="1"/>
          </p:cNvSpPr>
          <p:nvPr>
            <p:ph idx="1"/>
          </p:nvPr>
        </p:nvSpPr>
        <p:spPr>
          <a:xfrm>
            <a:off x="879475" y="2033588"/>
            <a:ext cx="7410450" cy="3790950"/>
          </a:xfrm>
        </p:spPr>
        <p:txBody>
          <a:bodyPr/>
          <a:lstStyle/>
          <a:p>
            <a:pPr marL="342900" indent="-342900">
              <a:buFont typeface="Arial" panose="020B0604020202020204" pitchFamily="34" charset="0"/>
              <a:buChar char="•"/>
            </a:pPr>
            <a:r>
              <a:rPr lang="nb-NO" dirty="0"/>
              <a:t>Kostnadsnivået i kulturaktiviteter for barn og unge ligger på nivå med eller litt under det generelle nivået for fritidsaktiviteter. </a:t>
            </a:r>
          </a:p>
          <a:p>
            <a:pPr marL="342900" indent="-342900">
              <a:buFont typeface="Arial" panose="020B0604020202020204" pitchFamily="34" charset="0"/>
              <a:buChar char="•"/>
            </a:pPr>
            <a:r>
              <a:rPr lang="nb-NO" dirty="0"/>
              <a:t>Relativt stor variasjon i kostnadsnivå mellom aktivitetstyper, og det øker ikke like mye med alder innenfor alle. </a:t>
            </a:r>
          </a:p>
          <a:p>
            <a:pPr marL="342900" indent="-342900">
              <a:buFont typeface="Arial" panose="020B0604020202020204" pitchFamily="34" charset="0"/>
              <a:buChar char="•"/>
            </a:pPr>
            <a:r>
              <a:rPr lang="nb-NO" dirty="0"/>
              <a:t>Korps og orkester, dans og teater er de aktivitetstypene som gjennomgående har det høyeste gjennomsnittlige kostnadsnivået.</a:t>
            </a:r>
          </a:p>
          <a:p>
            <a:pPr marL="342900" indent="-342900">
              <a:buFont typeface="Arial" panose="020B0604020202020204" pitchFamily="34" charset="0"/>
              <a:buChar char="•"/>
            </a:pPr>
            <a:r>
              <a:rPr lang="nb-NO" dirty="0"/>
              <a:t>Medlemskontingent og deltakeravgift er de vanligste og største kostnadstypene -&gt; utstyr og arrangementer driver ikke totalkostnaden for barn og unge selv.</a:t>
            </a:r>
          </a:p>
          <a:p>
            <a:pPr marL="342900" indent="-342900">
              <a:buFont typeface="Arial" panose="020B0604020202020204" pitchFamily="34" charset="0"/>
              <a:buChar char="•"/>
            </a:pPr>
            <a:endParaRPr lang="nb-NO" dirty="0"/>
          </a:p>
        </p:txBody>
      </p:sp>
    </p:spTree>
    <p:extLst>
      <p:ext uri="{BB962C8B-B14F-4D97-AF65-F5344CB8AC3E}">
        <p14:creationId xmlns:p14="http://schemas.microsoft.com/office/powerpoint/2010/main" val="1493938236"/>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7FEEE0-F80C-5DB3-8B37-D7AD9152E54D}"/>
              </a:ext>
            </a:extLst>
          </p:cNvPr>
          <p:cNvSpPr>
            <a:spLocks noGrp="1"/>
          </p:cNvSpPr>
          <p:nvPr>
            <p:ph type="title"/>
          </p:nvPr>
        </p:nvSpPr>
        <p:spPr/>
        <p:txBody>
          <a:bodyPr/>
          <a:lstStyle/>
          <a:p>
            <a:r>
              <a:rPr lang="nb-NO" sz="4000" dirty="0"/>
              <a:t>Kostnader og deltakelse</a:t>
            </a:r>
            <a:br>
              <a:rPr lang="nb-NO" sz="1800" b="1" i="1" kern="100" dirty="0">
                <a:effectLst/>
                <a:latin typeface="Arial" panose="020B0604020202020204" pitchFamily="34" charset="0"/>
                <a:ea typeface="Roboto Slab" pitchFamily="2" charset="0"/>
                <a:cs typeface="Times New Roman" panose="02020603050405020304" pitchFamily="18" charset="0"/>
              </a:rPr>
            </a:br>
            <a:r>
              <a:rPr lang="nb-NO" sz="1800" b="1" i="1" kern="100" dirty="0">
                <a:effectLst/>
                <a:latin typeface="Arial" panose="020B0604020202020204" pitchFamily="34" charset="0"/>
                <a:ea typeface="Roboto Slab" pitchFamily="2" charset="0"/>
                <a:cs typeface="Times New Roman" panose="02020603050405020304" pitchFamily="18" charset="0"/>
              </a:rPr>
              <a:t>Påstand: </a:t>
            </a:r>
            <a:r>
              <a:rPr lang="nb-NO" sz="1800" i="1" kern="100" dirty="0">
                <a:effectLst/>
                <a:latin typeface="Arial" panose="020B0604020202020204" pitchFamily="34" charset="0"/>
                <a:ea typeface="Roboto Slab" pitchFamily="2" charset="0"/>
                <a:cs typeface="Times New Roman" panose="02020603050405020304" pitchFamily="18" charset="0"/>
              </a:rPr>
              <a:t>Kostnaden for å delta i aktivitetene er urimelig høy sammenlignet med kvaliteten / innholdet barnet mitt mottar</a:t>
            </a:r>
            <a:br>
              <a:rPr lang="nb-NO" sz="1800" kern="100" dirty="0">
                <a:effectLst/>
                <a:latin typeface="Times New Roman" panose="02020603050405020304" pitchFamily="18" charset="0"/>
                <a:ea typeface="Roboto Slab" pitchFamily="2" charset="0"/>
                <a:cs typeface="Times New Roman" panose="02020603050405020304" pitchFamily="18" charset="0"/>
              </a:rPr>
            </a:br>
            <a:r>
              <a:rPr lang="nb-NO" sz="1800" kern="100" dirty="0">
                <a:effectLst/>
                <a:latin typeface="Times New Roman" panose="02020603050405020304" pitchFamily="18" charset="0"/>
                <a:ea typeface="Roboto Slab" pitchFamily="2" charset="0"/>
                <a:cs typeface="Times New Roman" panose="02020603050405020304" pitchFamily="18" charset="0"/>
              </a:rPr>
              <a:t>Foreldreundersøkelsen (N = 1 744 foreldre og 2 489 barn)</a:t>
            </a:r>
            <a:endParaRPr lang="nb-NO" dirty="0"/>
          </a:p>
        </p:txBody>
      </p:sp>
      <p:pic>
        <p:nvPicPr>
          <p:cNvPr id="4" name="Plassholder for innhold 3">
            <a:extLst>
              <a:ext uri="{FF2B5EF4-FFF2-40B4-BE49-F238E27FC236}">
                <a16:creationId xmlns:a16="http://schemas.microsoft.com/office/drawing/2014/main" id="{B42C0DDD-8BBD-228A-0FAC-9418C5F6DBB6}"/>
              </a:ext>
            </a:extLst>
          </p:cNvPr>
          <p:cNvPicPr>
            <a:picLocks noGrp="1" noChangeAspect="1"/>
          </p:cNvPicPr>
          <p:nvPr>
            <p:ph idx="1"/>
          </p:nvPr>
        </p:nvPicPr>
        <p:blipFill>
          <a:blip r:embed="rId3"/>
          <a:stretch>
            <a:fillRect/>
          </a:stretch>
        </p:blipFill>
        <p:spPr>
          <a:xfrm>
            <a:off x="2060914" y="2182813"/>
            <a:ext cx="5050747" cy="3790950"/>
          </a:xfrm>
          <a:prstGeom prst="rect">
            <a:avLst/>
          </a:prstGeom>
        </p:spPr>
      </p:pic>
    </p:spTree>
    <p:extLst>
      <p:ext uri="{BB962C8B-B14F-4D97-AF65-F5344CB8AC3E}">
        <p14:creationId xmlns:p14="http://schemas.microsoft.com/office/powerpoint/2010/main" val="375567279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C74A2C2-F3BA-A5DD-207E-75279E58E077}"/>
              </a:ext>
            </a:extLst>
          </p:cNvPr>
          <p:cNvSpPr>
            <a:spLocks noGrp="1"/>
          </p:cNvSpPr>
          <p:nvPr>
            <p:ph type="title"/>
          </p:nvPr>
        </p:nvSpPr>
        <p:spPr>
          <a:xfrm>
            <a:off x="890588" y="890588"/>
            <a:ext cx="7399337" cy="1112383"/>
          </a:xfrm>
        </p:spPr>
        <p:txBody>
          <a:bodyPr/>
          <a:lstStyle/>
          <a:p>
            <a:r>
              <a:rPr lang="nb-NO" sz="3600" dirty="0"/>
              <a:t>Årsaker til at barna ikke deltar på kulturaktiviteter (N = 1 362):</a:t>
            </a:r>
            <a:br>
              <a:rPr lang="nb-NO" sz="3600" dirty="0"/>
            </a:br>
            <a:endParaRPr lang="nb-NO" sz="3600" dirty="0"/>
          </a:p>
        </p:txBody>
      </p:sp>
      <p:graphicFrame>
        <p:nvGraphicFramePr>
          <p:cNvPr id="4" name="Plassholder for innhold 3">
            <a:extLst>
              <a:ext uri="{FF2B5EF4-FFF2-40B4-BE49-F238E27FC236}">
                <a16:creationId xmlns:a16="http://schemas.microsoft.com/office/drawing/2014/main" id="{8C48F333-E50A-954C-70A4-37B7143F2468}"/>
              </a:ext>
            </a:extLst>
          </p:cNvPr>
          <p:cNvGraphicFramePr>
            <a:graphicFrameLocks noGrp="1"/>
          </p:cNvGraphicFramePr>
          <p:nvPr>
            <p:ph idx="1"/>
            <p:extLst>
              <p:ext uri="{D42A27DB-BD31-4B8C-83A1-F6EECF244321}">
                <p14:modId xmlns:p14="http://schemas.microsoft.com/office/powerpoint/2010/main" val="4257130630"/>
              </p:ext>
            </p:extLst>
          </p:nvPr>
        </p:nvGraphicFramePr>
        <p:xfrm>
          <a:off x="881062" y="2716213"/>
          <a:ext cx="7410452" cy="2814320"/>
        </p:xfrm>
        <a:graphic>
          <a:graphicData uri="http://schemas.openxmlformats.org/drawingml/2006/table">
            <a:tbl>
              <a:tblPr firstRow="1" firstCol="1" bandRow="1">
                <a:tableStyleId>{5C22544A-7EE6-4342-B048-85BDC9FD1C3A}</a:tableStyleId>
              </a:tblPr>
              <a:tblGrid>
                <a:gridCol w="1058636">
                  <a:extLst>
                    <a:ext uri="{9D8B030D-6E8A-4147-A177-3AD203B41FA5}">
                      <a16:colId xmlns:a16="http://schemas.microsoft.com/office/drawing/2014/main" val="1703148840"/>
                    </a:ext>
                  </a:extLst>
                </a:gridCol>
                <a:gridCol w="1058636">
                  <a:extLst>
                    <a:ext uri="{9D8B030D-6E8A-4147-A177-3AD203B41FA5}">
                      <a16:colId xmlns:a16="http://schemas.microsoft.com/office/drawing/2014/main" val="2925541604"/>
                    </a:ext>
                  </a:extLst>
                </a:gridCol>
                <a:gridCol w="1058636">
                  <a:extLst>
                    <a:ext uri="{9D8B030D-6E8A-4147-A177-3AD203B41FA5}">
                      <a16:colId xmlns:a16="http://schemas.microsoft.com/office/drawing/2014/main" val="1029606591"/>
                    </a:ext>
                  </a:extLst>
                </a:gridCol>
                <a:gridCol w="1058636">
                  <a:extLst>
                    <a:ext uri="{9D8B030D-6E8A-4147-A177-3AD203B41FA5}">
                      <a16:colId xmlns:a16="http://schemas.microsoft.com/office/drawing/2014/main" val="1353679895"/>
                    </a:ext>
                  </a:extLst>
                </a:gridCol>
                <a:gridCol w="1058636">
                  <a:extLst>
                    <a:ext uri="{9D8B030D-6E8A-4147-A177-3AD203B41FA5}">
                      <a16:colId xmlns:a16="http://schemas.microsoft.com/office/drawing/2014/main" val="3808685745"/>
                    </a:ext>
                  </a:extLst>
                </a:gridCol>
                <a:gridCol w="1058636">
                  <a:extLst>
                    <a:ext uri="{9D8B030D-6E8A-4147-A177-3AD203B41FA5}">
                      <a16:colId xmlns:a16="http://schemas.microsoft.com/office/drawing/2014/main" val="1638087412"/>
                    </a:ext>
                  </a:extLst>
                </a:gridCol>
                <a:gridCol w="1058636">
                  <a:extLst>
                    <a:ext uri="{9D8B030D-6E8A-4147-A177-3AD203B41FA5}">
                      <a16:colId xmlns:a16="http://schemas.microsoft.com/office/drawing/2014/main" val="498453104"/>
                    </a:ext>
                  </a:extLst>
                </a:gridCol>
              </a:tblGrid>
              <a:tr h="184150">
                <a:tc>
                  <a:txBody>
                    <a:bodyPr/>
                    <a:lstStyle/>
                    <a:p>
                      <a:endParaRPr lang="nb-NO" sz="1100" kern="100">
                        <a:effectLst/>
                        <a:latin typeface="Roboto Slab" pitchFamily="2" charset="0"/>
                        <a:cs typeface="Times New Roman" panose="02020603050405020304" pitchFamily="18" charset="0"/>
                      </a:endParaRPr>
                    </a:p>
                  </a:txBody>
                  <a:tcPr marL="68580" marR="68580" marT="0" marB="0"/>
                </a:tc>
                <a:tc>
                  <a:txBody>
                    <a:bodyPr/>
                    <a:lstStyle/>
                    <a:p>
                      <a:r>
                        <a:rPr lang="nb-NO" sz="900" kern="100">
                          <a:effectLst/>
                        </a:rPr>
                        <a:t>Helt enig</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Delvis enig</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Verken eller</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Delvis uenig</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Helt uenig</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Vet ikke</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281530602"/>
                  </a:ext>
                </a:extLst>
              </a:tr>
              <a:tr h="289560">
                <a:tc>
                  <a:txBody>
                    <a:bodyPr/>
                    <a:lstStyle/>
                    <a:p>
                      <a:r>
                        <a:rPr lang="nb-NO" sz="900" kern="100">
                          <a:effectLst/>
                        </a:rPr>
                        <a:t>Foretrekker andre aktiviteter</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b="1" kern="100" dirty="0">
                          <a:effectLst/>
                        </a:rPr>
                        <a:t>48</a:t>
                      </a:r>
                      <a:endParaRPr lang="nb-NO" sz="900" b="1" kern="100" dirty="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25</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13</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6</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4</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4</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4219370727"/>
                  </a:ext>
                </a:extLst>
              </a:tr>
              <a:tr h="289560">
                <a:tc>
                  <a:txBody>
                    <a:bodyPr/>
                    <a:lstStyle/>
                    <a:p>
                      <a:r>
                        <a:rPr lang="nb-NO" sz="900" kern="100">
                          <a:effectLst/>
                        </a:rPr>
                        <a:t>Koster for mye penger</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9</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18</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dirty="0">
                          <a:effectLst/>
                        </a:rPr>
                        <a:t>20</a:t>
                      </a:r>
                      <a:endParaRPr lang="nb-NO" sz="900" kern="100" dirty="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16</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24</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13</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3052340289"/>
                  </a:ext>
                </a:extLst>
              </a:tr>
              <a:tr h="434340">
                <a:tc>
                  <a:txBody>
                    <a:bodyPr/>
                    <a:lstStyle/>
                    <a:p>
                      <a:r>
                        <a:rPr lang="nb-NO" sz="900" kern="100">
                          <a:effectLst/>
                        </a:rPr>
                        <a:t>Alle driver med idrett i nærmiljøet</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9</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b="1" kern="100" dirty="0">
                          <a:effectLst/>
                        </a:rPr>
                        <a:t>35</a:t>
                      </a:r>
                      <a:endParaRPr lang="nb-NO" sz="900" b="1" kern="100" dirty="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23</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14</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13</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6</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127822110"/>
                  </a:ext>
                </a:extLst>
              </a:tr>
              <a:tr h="289560">
                <a:tc>
                  <a:txBody>
                    <a:bodyPr/>
                    <a:lstStyle/>
                    <a:p>
                      <a:r>
                        <a:rPr lang="nb-NO" sz="900" kern="100">
                          <a:effectLst/>
                        </a:rPr>
                        <a:t>Krever for mye dugnadsinnsats</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6</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17</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21</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16</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25</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15</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2614416091"/>
                  </a:ext>
                </a:extLst>
              </a:tr>
              <a:tr h="289560">
                <a:tc>
                  <a:txBody>
                    <a:bodyPr/>
                    <a:lstStyle/>
                    <a:p>
                      <a:r>
                        <a:rPr lang="nb-NO" sz="900" kern="100">
                          <a:effectLst/>
                        </a:rPr>
                        <a:t>Kjenner ingen tilbud</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5</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15</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15</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18</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43</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4</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110011032"/>
                  </a:ext>
                </a:extLst>
              </a:tr>
              <a:tr h="184150">
                <a:tc>
                  <a:txBody>
                    <a:bodyPr/>
                    <a:lstStyle/>
                    <a:p>
                      <a:r>
                        <a:rPr lang="nb-NO" sz="900" kern="100">
                          <a:effectLst/>
                        </a:rPr>
                        <a:t>For lang reisevei</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4</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10</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16</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15</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45</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9</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1833713553"/>
                  </a:ext>
                </a:extLst>
              </a:tr>
              <a:tr h="289560">
                <a:tc>
                  <a:txBody>
                    <a:bodyPr/>
                    <a:lstStyle/>
                    <a:p>
                      <a:r>
                        <a:rPr lang="nb-NO" sz="900" kern="100">
                          <a:effectLst/>
                        </a:rPr>
                        <a:t>Går ut over skolearbeidet</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3</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12</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22</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18</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38</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7</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3380112930"/>
                  </a:ext>
                </a:extLst>
              </a:tr>
              <a:tr h="184150">
                <a:tc>
                  <a:txBody>
                    <a:bodyPr/>
                    <a:lstStyle/>
                    <a:p>
                      <a:r>
                        <a:rPr lang="nb-NO" sz="900" kern="100">
                          <a:effectLst/>
                        </a:rPr>
                        <a:t>For dårlig kvalitet</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3</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8</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21</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18</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33</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17</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2559997273"/>
                  </a:ext>
                </a:extLst>
              </a:tr>
              <a:tr h="289560">
                <a:tc>
                  <a:txBody>
                    <a:bodyPr/>
                    <a:lstStyle/>
                    <a:p>
                      <a:r>
                        <a:rPr lang="nb-NO" sz="900" kern="100">
                          <a:effectLst/>
                        </a:rPr>
                        <a:t>Går ut over familielivet</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2</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9</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21</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22</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a:effectLst/>
                        </a:rPr>
                        <a:t>40</a:t>
                      </a:r>
                      <a:endParaRPr lang="nb-NO" sz="900" kern="100">
                        <a:effectLst/>
                        <a:latin typeface="Arial" panose="020B0604020202020204" pitchFamily="34" charset="0"/>
                        <a:ea typeface="Roboto Slab" pitchFamily="2" charset="0"/>
                        <a:cs typeface="Times New Roman" panose="02020603050405020304" pitchFamily="18" charset="0"/>
                      </a:endParaRPr>
                    </a:p>
                  </a:txBody>
                  <a:tcPr marL="68580" marR="68580" marT="0" marB="0"/>
                </a:tc>
                <a:tc>
                  <a:txBody>
                    <a:bodyPr/>
                    <a:lstStyle/>
                    <a:p>
                      <a:r>
                        <a:rPr lang="nb-NO" sz="900" kern="100" dirty="0">
                          <a:effectLst/>
                        </a:rPr>
                        <a:t>6</a:t>
                      </a:r>
                      <a:endParaRPr lang="nb-NO" sz="900" kern="100" dirty="0">
                        <a:effectLst/>
                        <a:latin typeface="Arial" panose="020B0604020202020204" pitchFamily="34" charset="0"/>
                        <a:ea typeface="Roboto Slab"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3509211779"/>
                  </a:ext>
                </a:extLst>
              </a:tr>
            </a:tbl>
          </a:graphicData>
        </a:graphic>
      </p:graphicFrame>
    </p:spTree>
    <p:extLst>
      <p:ext uri="{BB962C8B-B14F-4D97-AF65-F5344CB8AC3E}">
        <p14:creationId xmlns:p14="http://schemas.microsoft.com/office/powerpoint/2010/main" val="3536278070"/>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6E1299B-1A84-D2CA-9C02-D671B2213691}"/>
              </a:ext>
            </a:extLst>
          </p:cNvPr>
          <p:cNvSpPr>
            <a:spLocks noGrp="1"/>
          </p:cNvSpPr>
          <p:nvPr>
            <p:ph type="title"/>
          </p:nvPr>
        </p:nvSpPr>
        <p:spPr>
          <a:xfrm>
            <a:off x="886618" y="1151845"/>
            <a:ext cx="7399337" cy="1143000"/>
          </a:xfrm>
        </p:spPr>
        <p:txBody>
          <a:bodyPr/>
          <a:lstStyle/>
          <a:p>
            <a:r>
              <a:rPr lang="nb-NO" sz="2400" dirty="0"/>
              <a:t>Andelen ulike svar på hvor ofte foreningen opplever at barn blir forhindret fra å delta på grunn av familiens økonomi: </a:t>
            </a:r>
            <a:br>
              <a:rPr lang="nb-NO" sz="1800" dirty="0">
                <a:effectLst/>
                <a:latin typeface="Times New Roman" panose="02020603050405020304" pitchFamily="18" charset="0"/>
                <a:ea typeface="Roboto Slab" pitchFamily="2" charset="0"/>
                <a:cs typeface="Times New Roman" panose="02020603050405020304" pitchFamily="18" charset="0"/>
              </a:rPr>
            </a:br>
            <a:endParaRPr lang="nb-NO" dirty="0"/>
          </a:p>
        </p:txBody>
      </p:sp>
      <p:pic>
        <p:nvPicPr>
          <p:cNvPr id="4" name="Plassholder for innhold 3">
            <a:extLst>
              <a:ext uri="{FF2B5EF4-FFF2-40B4-BE49-F238E27FC236}">
                <a16:creationId xmlns:a16="http://schemas.microsoft.com/office/drawing/2014/main" id="{9BE625A5-78D8-B0A3-3E3F-FA75649D1BF2}"/>
              </a:ext>
            </a:extLst>
          </p:cNvPr>
          <p:cNvPicPr>
            <a:picLocks noGrp="1" noChangeAspect="1"/>
          </p:cNvPicPr>
          <p:nvPr>
            <p:ph idx="1"/>
          </p:nvPr>
        </p:nvPicPr>
        <p:blipFill>
          <a:blip r:embed="rId3"/>
          <a:stretch>
            <a:fillRect/>
          </a:stretch>
        </p:blipFill>
        <p:spPr>
          <a:xfrm>
            <a:off x="2060914" y="2182813"/>
            <a:ext cx="5050747" cy="3790950"/>
          </a:xfrm>
          <a:prstGeom prst="rect">
            <a:avLst/>
          </a:prstGeom>
        </p:spPr>
      </p:pic>
    </p:spTree>
    <p:extLst>
      <p:ext uri="{BB962C8B-B14F-4D97-AF65-F5344CB8AC3E}">
        <p14:creationId xmlns:p14="http://schemas.microsoft.com/office/powerpoint/2010/main" val="4212001989"/>
      </p:ext>
    </p:extLst>
  </p:cSld>
  <p:clrMapOvr>
    <a:masterClrMapping/>
  </p:clrMapOvr>
  <p:transition spd="slow"/>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63&quot;&gt;&lt;property id=&quot;20148&quot; value=&quot;5&quot;/&gt;&lt;property id=&quot;20300&quot; value=&quot;Slide 2 - &amp;quot;En tittel-heading&amp;quot;&quot;/&gt;&lt;property id=&quot;20307&quot; value=&quot;256&quot;/&gt;&lt;/object&gt;&lt;object type=&quot;3&quot; unique_id=&quot;10064&quot;&gt;&lt;property id=&quot;20148&quot; value=&quot;5&quot;/&gt;&lt;property id=&quot;20300&quot; value=&quot;Slide 3 - &amp;quot;Duip evostisim&amp;quot;&quot;/&gt;&lt;property id=&quot;20307&quot; value=&quot;257&quot;/&gt;&lt;/object&gt;&lt;object type=&quot;3&quot; unique_id=&quot;10093&quot;&gt;&lt;property id=&quot;20148&quot; value=&quot;5&quot;/&gt;&lt;property id=&quot;20300&quot; value=&quot;Slide 4 - &amp;quot;Magna faccum iustrud&amp;quot;&quot;/&gt;&lt;property id=&quot;20307&quot; value=&quot;258&quot;/&gt;&lt;/object&gt;&lt;object type=&quot;3&quot; unique_id=&quot;10154&quot;&gt;&lt;property id=&quot;20148&quot; value=&quot;5&quot;/&gt;&lt;property id=&quot;20300&quot; value=&quot;Slide 1&quot;/&gt;&lt;property id=&quot;20307&quot; value=&quot;259&quot;/&gt;&lt;/object&gt;&lt;/object&gt;&lt;/object&gt;&lt;/database&gt;"/>
  <p:tag name="SECTOMILLISECCONVERTED" val="1"/>
</p:tagLst>
</file>

<file path=ppt/theme/theme1.xml><?xml version="1.0" encoding="utf-8"?>
<a:theme xmlns:a="http://schemas.openxmlformats.org/drawingml/2006/main" name="Powerpoint-mal liggende 2008 arial">
  <a:themeElements>
    <a:clrScheme name="Powerpoint-mal liggende 2008 arial 16">
      <a:dk1>
        <a:srgbClr val="3A3A3C"/>
      </a:dk1>
      <a:lt1>
        <a:srgbClr val="FFFFFF"/>
      </a:lt1>
      <a:dk2>
        <a:srgbClr val="4E4E50"/>
      </a:dk2>
      <a:lt2>
        <a:srgbClr val="BCBDBE"/>
      </a:lt2>
      <a:accent1>
        <a:srgbClr val="355B75"/>
      </a:accent1>
      <a:accent2>
        <a:srgbClr val="CDE5F1"/>
      </a:accent2>
      <a:accent3>
        <a:srgbClr val="FFFFFF"/>
      </a:accent3>
      <a:accent4>
        <a:srgbClr val="303032"/>
      </a:accent4>
      <a:accent5>
        <a:srgbClr val="AEB5BD"/>
      </a:accent5>
      <a:accent6>
        <a:srgbClr val="BACFDA"/>
      </a:accent6>
      <a:hlink>
        <a:srgbClr val="CDE5F1"/>
      </a:hlink>
      <a:folHlink>
        <a:srgbClr val="E2EEF3"/>
      </a:folHlink>
    </a:clrScheme>
    <a:fontScheme name="Powerpoint-mal liggende 2008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nb-NO" altLang="nb-NO"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nb-NO" altLang="nb-NO" sz="1800" b="0" i="0" u="none" strike="noStrike" cap="none" normalizeH="0" baseline="0" smtClean="0">
            <a:ln>
              <a:noFill/>
            </a:ln>
            <a:solidFill>
              <a:schemeClr val="tx1"/>
            </a:solidFill>
            <a:effectLst/>
            <a:latin typeface="Arial" charset="0"/>
          </a:defRPr>
        </a:defPPr>
      </a:lstStyle>
    </a:lnDef>
  </a:objectDefaults>
  <a:extraClrSchemeLst>
    <a:extraClrScheme>
      <a:clrScheme name="Powerpoint-mal liggende 2008 ari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owerpoint-mal liggende 2008 ari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owerpoint-mal liggende 2008 ari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owerpoint-mal liggende 2008 ari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owerpoint-mal liggende 2008 ari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owerpoint-mal liggende 2008 ari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owerpoint-mal liggende 2008 ari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owerpoint-mal liggende 2008 ari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owerpoint-mal liggende 2008 ari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owerpoint-mal liggende 2008 ari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owerpoint-mal liggende 2008 ari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owerpoint-mal liggende 2008 ari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owerpoint-mal liggende 2008 arial 13">
        <a:dk1>
          <a:srgbClr val="4E4E50"/>
        </a:dk1>
        <a:lt1>
          <a:srgbClr val="FFFFFF"/>
        </a:lt1>
        <a:dk2>
          <a:srgbClr val="4E4E50"/>
        </a:dk2>
        <a:lt2>
          <a:srgbClr val="E3E4E4"/>
        </a:lt2>
        <a:accent1>
          <a:srgbClr val="355B75"/>
        </a:accent1>
        <a:accent2>
          <a:srgbClr val="CDE5F1"/>
        </a:accent2>
        <a:accent3>
          <a:srgbClr val="FFFFFF"/>
        </a:accent3>
        <a:accent4>
          <a:srgbClr val="414143"/>
        </a:accent4>
        <a:accent5>
          <a:srgbClr val="AEB5BD"/>
        </a:accent5>
        <a:accent6>
          <a:srgbClr val="BACFDA"/>
        </a:accent6>
        <a:hlink>
          <a:srgbClr val="CDE5F1"/>
        </a:hlink>
        <a:folHlink>
          <a:srgbClr val="E2EEF3"/>
        </a:folHlink>
      </a:clrScheme>
      <a:clrMap bg1="lt1" tx1="dk1" bg2="lt2" tx2="dk2" accent1="accent1" accent2="accent2" accent3="accent3" accent4="accent4" accent5="accent5" accent6="accent6" hlink="hlink" folHlink="folHlink"/>
    </a:extraClrScheme>
    <a:extraClrScheme>
      <a:clrScheme name="Powerpoint-mal liggende 2008 arial 14">
        <a:dk1>
          <a:srgbClr val="4E4E50"/>
        </a:dk1>
        <a:lt1>
          <a:srgbClr val="FFFFFF"/>
        </a:lt1>
        <a:dk2>
          <a:srgbClr val="323232"/>
        </a:dk2>
        <a:lt2>
          <a:srgbClr val="BCBDBE"/>
        </a:lt2>
        <a:accent1>
          <a:srgbClr val="355B75"/>
        </a:accent1>
        <a:accent2>
          <a:srgbClr val="CDE5F1"/>
        </a:accent2>
        <a:accent3>
          <a:srgbClr val="FFFFFF"/>
        </a:accent3>
        <a:accent4>
          <a:srgbClr val="414143"/>
        </a:accent4>
        <a:accent5>
          <a:srgbClr val="AEB5BD"/>
        </a:accent5>
        <a:accent6>
          <a:srgbClr val="BACFDA"/>
        </a:accent6>
        <a:hlink>
          <a:srgbClr val="CDE5F1"/>
        </a:hlink>
        <a:folHlink>
          <a:srgbClr val="E2EEF3"/>
        </a:folHlink>
      </a:clrScheme>
      <a:clrMap bg1="lt1" tx1="dk1" bg2="lt2" tx2="dk2" accent1="accent1" accent2="accent2" accent3="accent3" accent4="accent4" accent5="accent5" accent6="accent6" hlink="hlink" folHlink="folHlink"/>
    </a:extraClrScheme>
    <a:extraClrScheme>
      <a:clrScheme name="Powerpoint-mal liggende 2008 arial 15">
        <a:dk1>
          <a:srgbClr val="4E4E50"/>
        </a:dk1>
        <a:lt1>
          <a:srgbClr val="FFFFFF"/>
        </a:lt1>
        <a:dk2>
          <a:srgbClr val="4E4E50"/>
        </a:dk2>
        <a:lt2>
          <a:srgbClr val="BCBDBE"/>
        </a:lt2>
        <a:accent1>
          <a:srgbClr val="355B75"/>
        </a:accent1>
        <a:accent2>
          <a:srgbClr val="CDE5F1"/>
        </a:accent2>
        <a:accent3>
          <a:srgbClr val="FFFFFF"/>
        </a:accent3>
        <a:accent4>
          <a:srgbClr val="414143"/>
        </a:accent4>
        <a:accent5>
          <a:srgbClr val="AEB5BD"/>
        </a:accent5>
        <a:accent6>
          <a:srgbClr val="BACFDA"/>
        </a:accent6>
        <a:hlink>
          <a:srgbClr val="CDE5F1"/>
        </a:hlink>
        <a:folHlink>
          <a:srgbClr val="E2EEF3"/>
        </a:folHlink>
      </a:clrScheme>
      <a:clrMap bg1="lt1" tx1="dk1" bg2="lt2" tx2="dk2" accent1="accent1" accent2="accent2" accent3="accent3" accent4="accent4" accent5="accent5" accent6="accent6" hlink="hlink" folHlink="folHlink"/>
    </a:extraClrScheme>
    <a:extraClrScheme>
      <a:clrScheme name="Powerpoint-mal liggende 2008 arial 16">
        <a:dk1>
          <a:srgbClr val="3A3A3C"/>
        </a:dk1>
        <a:lt1>
          <a:srgbClr val="FFFFFF"/>
        </a:lt1>
        <a:dk2>
          <a:srgbClr val="4E4E50"/>
        </a:dk2>
        <a:lt2>
          <a:srgbClr val="BCBDBE"/>
        </a:lt2>
        <a:accent1>
          <a:srgbClr val="355B75"/>
        </a:accent1>
        <a:accent2>
          <a:srgbClr val="CDE5F1"/>
        </a:accent2>
        <a:accent3>
          <a:srgbClr val="FFFFFF"/>
        </a:accent3>
        <a:accent4>
          <a:srgbClr val="303032"/>
        </a:accent4>
        <a:accent5>
          <a:srgbClr val="AEB5BD"/>
        </a:accent5>
        <a:accent6>
          <a:srgbClr val="BACFDA"/>
        </a:accent6>
        <a:hlink>
          <a:srgbClr val="CDE5F1"/>
        </a:hlink>
        <a:folHlink>
          <a:srgbClr val="E2EEF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9BBCEB157FABC419F5B80D5EA4F6D29" ma:contentTypeVersion="4" ma:contentTypeDescription="Create a new document." ma:contentTypeScope="" ma:versionID="44500b174ae39187991aa0c650bdfe15">
  <xsd:schema xmlns:xsd="http://www.w3.org/2001/XMLSchema" xmlns:xs="http://www.w3.org/2001/XMLSchema" xmlns:p="http://schemas.microsoft.com/office/2006/metadata/properties" xmlns:ns2="c2a5e443-ee0d-49ae-8329-21a9203246b3" targetNamespace="http://schemas.microsoft.com/office/2006/metadata/properties" ma:root="true" ma:fieldsID="74bbf9e5d95f0bb7645d61d6bac4e90a" ns2:_="">
    <xsd:import namespace="c2a5e443-ee0d-49ae-8329-21a9203246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a5e443-ee0d-49ae-8329-21a9203246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26CFF6-921A-4C01-85B1-7705FB1275C6}">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EB787C78-3C5A-476F-9B77-B18F718FE992}">
  <ds:schemaRefs>
    <ds:schemaRef ds:uri="http://schemas.microsoft.com/sharepoint/v3/contenttype/forms"/>
  </ds:schemaRefs>
</ds:datastoreItem>
</file>

<file path=customXml/itemProps3.xml><?xml version="1.0" encoding="utf-8"?>
<ds:datastoreItem xmlns:ds="http://schemas.openxmlformats.org/officeDocument/2006/customXml" ds:itemID="{EBBF007A-7D81-4405-B6A6-3080255360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a5e443-ee0d-49ae-8329-21a9203246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463b6811-b0a4-4b2a-b932-72c4c970c5d2}" enabled="0" method="" siteId="{463b6811-b0a4-4b2a-b932-72c4c970c5d2}" removed="1"/>
</clbl:labelList>
</file>

<file path=docProps/app.xml><?xml version="1.0" encoding="utf-8"?>
<Properties xmlns="http://schemas.openxmlformats.org/officeDocument/2006/extended-properties" xmlns:vt="http://schemas.openxmlformats.org/officeDocument/2006/docPropsVTypes">
  <Template>powerpoint-mal-sivilsamfunn-senter-liggende-2015-arial</Template>
  <TotalTime>181</TotalTime>
  <Words>1656</Words>
  <Application>Microsoft Office PowerPoint</Application>
  <PresentationFormat>Skjermfremvisning (4:3)</PresentationFormat>
  <Paragraphs>180</Paragraphs>
  <Slides>17</Slides>
  <Notes>14</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17</vt:i4>
      </vt:variant>
    </vt:vector>
  </HeadingPairs>
  <TitlesOfParts>
    <vt:vector size="23" baseType="lpstr">
      <vt:lpstr>Arial</vt:lpstr>
      <vt:lpstr>Calibri</vt:lpstr>
      <vt:lpstr>Roboto Slab</vt:lpstr>
      <vt:lpstr>Times New Roman</vt:lpstr>
      <vt:lpstr>Wingdings</vt:lpstr>
      <vt:lpstr>Powerpoint-mal liggende 2008 arial</vt:lpstr>
      <vt:lpstr>  Økonomiske barrierer for barn og unges deltakelse i kulturfrivilligheten    Kulturalliansens medlemsmøte, 8.11.2024 </vt:lpstr>
      <vt:lpstr>Bakgrunn for rapporten</vt:lpstr>
      <vt:lpstr>Forskningsspørsmål</vt:lpstr>
      <vt:lpstr>Forskningsdesign</vt:lpstr>
      <vt:lpstr>Referansegruppe</vt:lpstr>
      <vt:lpstr>Kostnader og kostnadsdrivere</vt:lpstr>
      <vt:lpstr>Kostnader og deltakelse Påstand: Kostnaden for å delta i aktivitetene er urimelig høy sammenlignet med kvaliteten / innholdet barnet mitt mottar Foreldreundersøkelsen (N = 1 744 foreldre og 2 489 barn)</vt:lpstr>
      <vt:lpstr>Årsaker til at barna ikke deltar på kulturaktiviteter (N = 1 362): </vt:lpstr>
      <vt:lpstr>Andelen ulike svar på hvor ofte foreningen opplever at barn blir forhindret fra å delta på grunn av familiens økonomi:  </vt:lpstr>
      <vt:lpstr>Økonomi som særlig barriere: Årsaker til å slutte på kulturaktivitet etter sosioøkonomisk bakgrunn (Ung i Oslo)</vt:lpstr>
      <vt:lpstr>Fra intervjuene</vt:lpstr>
      <vt:lpstr>Tilskudd og tiltak i organisert kulturfrivillighet</vt:lpstr>
      <vt:lpstr>Fra intervjuene</vt:lpstr>
      <vt:lpstr>Tilskudd reduserer kostnader til utstyr</vt:lpstr>
      <vt:lpstr>Økonomiske barrierer </vt:lpstr>
      <vt:lpstr>Tiltak</vt:lpstr>
      <vt:lpstr>Oppsummering</vt:lpstr>
    </vt:vector>
  </TitlesOfParts>
  <Company>Universitetet i Oslo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Hege Katrin Kandal</dc:creator>
  <cp:lastModifiedBy>Vibeke Wøien Hansen</cp:lastModifiedBy>
  <cp:revision>28</cp:revision>
  <dcterms:created xsi:type="dcterms:W3CDTF">2020-01-20T10:38:05Z</dcterms:created>
  <dcterms:modified xsi:type="dcterms:W3CDTF">2024-11-08T11:58:07Z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0x010100C9BBCEB157FABC419F5B80D5EA4F6D29</vt:lpwstr>
  </property>
</Properties>
</file>